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81" r:id="rId2"/>
    <p:sldId id="259" r:id="rId3"/>
    <p:sldId id="261" r:id="rId4"/>
    <p:sldId id="262" r:id="rId5"/>
    <p:sldId id="378" r:id="rId6"/>
    <p:sldId id="267" r:id="rId7"/>
    <p:sldId id="268" r:id="rId8"/>
    <p:sldId id="273" r:id="rId9"/>
    <p:sldId id="433" r:id="rId10"/>
    <p:sldId id="434" r:id="rId11"/>
    <p:sldId id="435" r:id="rId12"/>
    <p:sldId id="436" r:id="rId13"/>
    <p:sldId id="437" r:id="rId14"/>
    <p:sldId id="439" r:id="rId15"/>
    <p:sldId id="440" r:id="rId16"/>
    <p:sldId id="442" r:id="rId17"/>
    <p:sldId id="443" r:id="rId18"/>
    <p:sldId id="444"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0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hao Chen" initials="X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44BF3-0761-4BC5-BC50-255001D9A500}" v="5" dt="2020-02-24T05:21:02.44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40" autoAdjust="0"/>
  </p:normalViewPr>
  <p:slideViewPr>
    <p:cSldViewPr>
      <p:cViewPr varScale="1">
        <p:scale>
          <a:sx n="114" d="100"/>
          <a:sy n="114" d="100"/>
        </p:scale>
        <p:origin x="438" y="102"/>
      </p:cViewPr>
      <p:guideLst>
        <p:guide orient="horz" pos="2160"/>
        <p:guide pos="3024"/>
      </p:guideLst>
    </p:cSldViewPr>
  </p:slideViewPr>
  <p:notesTextViewPr>
    <p:cViewPr>
      <p:scale>
        <a:sx n="1" d="1"/>
        <a:sy n="1" d="1"/>
      </p:scale>
      <p:origin x="0" y="0"/>
    </p:cViewPr>
  </p:notesTextViewPr>
  <p:notesViewPr>
    <p:cSldViewPr>
      <p:cViewPr varScale="1">
        <p:scale>
          <a:sx n="86" d="100"/>
          <a:sy n="86" d="100"/>
        </p:scale>
        <p:origin x="-38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5519503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24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dirty="0">
              <a:effectLst/>
              <a:latin typeface="+mn-lt"/>
              <a:ea typeface="+mn-ea"/>
              <a:cs typeface="+mn-cs"/>
              <a:sym typeface="Calibri"/>
            </a:endParaRPr>
          </a:p>
        </p:txBody>
      </p:sp>
    </p:spTree>
    <p:extLst>
      <p:ext uri="{BB962C8B-B14F-4D97-AF65-F5344CB8AC3E}">
        <p14:creationId xmlns:p14="http://schemas.microsoft.com/office/powerpoint/2010/main" val="225819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dirty="0">
              <a:effectLst/>
              <a:latin typeface="+mn-lt"/>
              <a:ea typeface="+mn-ea"/>
              <a:cs typeface="+mn-cs"/>
              <a:sym typeface="Calibri"/>
            </a:endParaRPr>
          </a:p>
        </p:txBody>
      </p:sp>
    </p:spTree>
    <p:extLst>
      <p:ext uri="{BB962C8B-B14F-4D97-AF65-F5344CB8AC3E}">
        <p14:creationId xmlns:p14="http://schemas.microsoft.com/office/powerpoint/2010/main" val="225819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819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8198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819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819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819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819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8198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dirty="0">
              <a:effectLst/>
              <a:latin typeface="+mn-lt"/>
              <a:ea typeface="+mn-ea"/>
              <a:cs typeface="+mn-cs"/>
              <a:sym typeface="Calibri"/>
            </a:endParaRPr>
          </a:p>
        </p:txBody>
      </p:sp>
    </p:spTree>
    <p:extLst>
      <p:ext uri="{BB962C8B-B14F-4D97-AF65-F5344CB8AC3E}">
        <p14:creationId xmlns:p14="http://schemas.microsoft.com/office/powerpoint/2010/main" val="225819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000000"/>
          </a:solidFill>
          <a:uFillTx/>
          <a:latin typeface="微软雅黑"/>
          <a:ea typeface="微软雅黑"/>
          <a:cs typeface="微软雅黑"/>
          <a:sym typeface="微软雅黑"/>
        </a:defRPr>
      </a:lvl1pPr>
      <a:lvl2pPr marL="857250" marR="0" indent="-40005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000000"/>
          </a:solidFill>
          <a:uFillTx/>
          <a:latin typeface="微软雅黑"/>
          <a:ea typeface="微软雅黑"/>
          <a:cs typeface="微软雅黑"/>
          <a:sym typeface="微软雅黑"/>
        </a:defRPr>
      </a:lvl2pPr>
      <a:lvl3pPr marL="1314450" marR="0" indent="-40005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000000"/>
          </a:solidFill>
          <a:uFillTx/>
          <a:latin typeface="微软雅黑"/>
          <a:ea typeface="微软雅黑"/>
          <a:cs typeface="微软雅黑"/>
          <a:sym typeface="微软雅黑"/>
        </a:defRPr>
      </a:lvl3pPr>
      <a:lvl4pPr marL="1771650" marR="0" indent="-40005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000000"/>
          </a:solidFill>
          <a:uFillTx/>
          <a:latin typeface="微软雅黑"/>
          <a:ea typeface="微软雅黑"/>
          <a:cs typeface="微软雅黑"/>
          <a:sym typeface="微软雅黑"/>
        </a:defRPr>
      </a:lvl4pPr>
      <a:lvl5pPr marL="2228850" marR="0" indent="-40005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000000"/>
          </a:solidFill>
          <a:uFillTx/>
          <a:latin typeface="微软雅黑"/>
          <a:ea typeface="微软雅黑"/>
          <a:cs typeface="微软雅黑"/>
          <a:sym typeface="微软雅黑"/>
        </a:defRPr>
      </a:lvl5pPr>
      <a:lvl6pPr marL="26416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000000"/>
          </a:solidFill>
          <a:uFillTx/>
          <a:latin typeface="微软雅黑"/>
          <a:ea typeface="微软雅黑"/>
          <a:cs typeface="微软雅黑"/>
          <a:sym typeface="微软雅黑"/>
        </a:defRPr>
      </a:lvl6pPr>
      <a:lvl7pPr marL="30988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000000"/>
          </a:solidFill>
          <a:uFillTx/>
          <a:latin typeface="微软雅黑"/>
          <a:ea typeface="微软雅黑"/>
          <a:cs typeface="微软雅黑"/>
          <a:sym typeface="微软雅黑"/>
        </a:defRPr>
      </a:lvl7pPr>
      <a:lvl8pPr marL="35560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000000"/>
          </a:solidFill>
          <a:uFillTx/>
          <a:latin typeface="微软雅黑"/>
          <a:ea typeface="微软雅黑"/>
          <a:cs typeface="微软雅黑"/>
          <a:sym typeface="微软雅黑"/>
        </a:defRPr>
      </a:lvl8pPr>
      <a:lvl9pPr marL="4013200" marR="0" indent="-355600" algn="l" defTabSz="914400" rtl="0" latinLnBrk="0">
        <a:lnSpc>
          <a:spcPct val="90000"/>
        </a:lnSpc>
        <a:spcBef>
          <a:spcPts val="1000"/>
        </a:spcBef>
        <a:spcAft>
          <a:spcPts val="0"/>
        </a:spcAft>
        <a:buClrTx/>
        <a:buSzPct val="100000"/>
        <a:buFont typeface="Arial"/>
        <a:buChar char="•"/>
        <a:tabLst/>
        <a:defRPr sz="2800" b="1" i="0" u="none" strike="noStrike" cap="none" spc="0" baseline="0">
          <a:ln>
            <a:noFill/>
          </a:ln>
          <a:solidFill>
            <a:srgbClr val="000000"/>
          </a:solidFill>
          <a:uFillTx/>
          <a:latin typeface="微软雅黑"/>
          <a:ea typeface="微软雅黑"/>
          <a:cs typeface="微软雅黑"/>
          <a:sym typeface="微软雅黑"/>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10.png"/><Relationship Id="rId7" Type="http://schemas.openxmlformats.org/officeDocument/2006/relationships/image" Target="../media/image35.png"/><Relationship Id="rId12"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30.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10.png"/><Relationship Id="rId7" Type="http://schemas.openxmlformats.org/officeDocument/2006/relationships/image" Target="../media/image50.pn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48.jpe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57.png"/><Relationship Id="rId3" Type="http://schemas.openxmlformats.org/officeDocument/2006/relationships/image" Target="../media/image10.png"/><Relationship Id="rId7" Type="http://schemas.openxmlformats.org/officeDocument/2006/relationships/image" Target="../media/image33.png"/><Relationship Id="rId12"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0.png"/><Relationship Id="rId5" Type="http://schemas.openxmlformats.org/officeDocument/2006/relationships/image" Target="../media/image56.png"/><Relationship Id="rId10" Type="http://schemas.openxmlformats.org/officeDocument/2006/relationships/image" Target="../media/image36.png"/><Relationship Id="rId4" Type="http://schemas.openxmlformats.org/officeDocument/2006/relationships/image" Target="../media/image38.png"/><Relationship Id="rId9" Type="http://schemas.openxmlformats.org/officeDocument/2006/relationships/image" Target="../media/image35.png"/><Relationship Id="rId1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0.png"/><Relationship Id="rId3" Type="http://schemas.openxmlformats.org/officeDocument/2006/relationships/image" Target="../media/image10.png"/><Relationship Id="rId7" Type="http://schemas.openxmlformats.org/officeDocument/2006/relationships/image" Target="../media/image33.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0.png"/><Relationship Id="rId5" Type="http://schemas.openxmlformats.org/officeDocument/2006/relationships/image" Target="../media/image59.png"/><Relationship Id="rId10" Type="http://schemas.openxmlformats.org/officeDocument/2006/relationships/image" Target="../media/image36.png"/><Relationship Id="rId4" Type="http://schemas.openxmlformats.org/officeDocument/2006/relationships/image" Target="../media/image38.png"/><Relationship Id="rId9" Type="http://schemas.openxmlformats.org/officeDocument/2006/relationships/image" Target="../media/image35.pn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62.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标题 1"/>
          <p:cNvSpPr txBox="1"/>
          <p:nvPr/>
        </p:nvSpPr>
        <p:spPr>
          <a:xfrm>
            <a:off x="1850742" y="62651"/>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PRISMA BODYWORN CAMERA SOLUTION</a:t>
            </a:r>
          </a:p>
        </p:txBody>
      </p:sp>
      <p:grpSp>
        <p:nvGrpSpPr>
          <p:cNvPr id="18" name="组合 17"/>
          <p:cNvGrpSpPr/>
          <p:nvPr/>
        </p:nvGrpSpPr>
        <p:grpSpPr>
          <a:xfrm>
            <a:off x="1651536" y="1196752"/>
            <a:ext cx="9172832" cy="5228014"/>
            <a:chOff x="1709350" y="1465711"/>
            <a:chExt cx="8748769" cy="4651586"/>
          </a:xfrm>
        </p:grpSpPr>
        <p:sp>
          <p:nvSpPr>
            <p:cNvPr id="34" name="矩形 9"/>
            <p:cNvSpPr/>
            <p:nvPr/>
          </p:nvSpPr>
          <p:spPr>
            <a:xfrm>
              <a:off x="1709350" y="1465711"/>
              <a:ext cx="1287613" cy="4412684"/>
            </a:xfrm>
            <a:prstGeom prst="rect">
              <a:avLst/>
            </a:prstGeom>
            <a:solidFill>
              <a:schemeClr val="accent1">
                <a:lumMod val="20000"/>
                <a:lumOff val="80000"/>
                <a:alpha val="30000"/>
              </a:schemeClr>
            </a:solidFill>
            <a:ln w="12700">
              <a:solidFill>
                <a:srgbClr val="00B0F0"/>
              </a:solidFill>
              <a:miter lim="400000"/>
            </a:ln>
          </p:spPr>
          <p:txBody>
            <a:bodyPr lIns="45719" rIns="45719" anchor="ctr"/>
            <a:lstStyle/>
            <a:p>
              <a:pPr algn="ctr">
                <a:defRPr>
                  <a:solidFill>
                    <a:srgbClr val="FFFFFF"/>
                  </a:solidFill>
                </a:defRPr>
              </a:pPr>
              <a:endParaRPr>
                <a:latin typeface="+mn-ea"/>
              </a:endParaRPr>
            </a:p>
          </p:txBody>
        </p:sp>
        <p:grpSp>
          <p:nvGrpSpPr>
            <p:cNvPr id="15" name="组合 14"/>
            <p:cNvGrpSpPr/>
            <p:nvPr/>
          </p:nvGrpSpPr>
          <p:grpSpPr>
            <a:xfrm>
              <a:off x="1783243" y="1465711"/>
              <a:ext cx="8674876" cy="4651586"/>
              <a:chOff x="1237548" y="1220357"/>
              <a:chExt cx="8674876" cy="4651586"/>
            </a:xfrm>
          </p:grpSpPr>
          <p:grpSp>
            <p:nvGrpSpPr>
              <p:cNvPr id="4" name="组合 3"/>
              <p:cNvGrpSpPr/>
              <p:nvPr/>
            </p:nvGrpSpPr>
            <p:grpSpPr>
              <a:xfrm>
                <a:off x="1237548" y="1220357"/>
                <a:ext cx="8674876" cy="4412684"/>
                <a:chOff x="947670" y="1412776"/>
                <a:chExt cx="10548930" cy="5111540"/>
              </a:xfrm>
            </p:grpSpPr>
            <p:sp>
              <p:nvSpPr>
                <p:cNvPr id="42" name="矩形 41"/>
                <p:cNvSpPr/>
                <p:nvPr/>
              </p:nvSpPr>
              <p:spPr>
                <a:xfrm>
                  <a:off x="2423590" y="5120316"/>
                  <a:ext cx="9073008" cy="1404000"/>
                </a:xfrm>
                <a:prstGeom prst="rect">
                  <a:avLst/>
                </a:prstGeom>
                <a:solidFill>
                  <a:schemeClr val="bg1"/>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41" name="矩形 40"/>
                <p:cNvSpPr/>
                <p:nvPr/>
              </p:nvSpPr>
              <p:spPr>
                <a:xfrm>
                  <a:off x="2423592" y="3068958"/>
                  <a:ext cx="9073008" cy="2052000"/>
                </a:xfrm>
                <a:prstGeom prst="rect">
                  <a:avLst/>
                </a:prstGeom>
                <a:solidFill>
                  <a:schemeClr val="bg1"/>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sp>
              <p:nvSpPr>
                <p:cNvPr id="3" name="矩形 2"/>
                <p:cNvSpPr/>
                <p:nvPr/>
              </p:nvSpPr>
              <p:spPr>
                <a:xfrm>
                  <a:off x="2423592" y="1412776"/>
                  <a:ext cx="9073008" cy="1645405"/>
                </a:xfrm>
                <a:prstGeom prst="rect">
                  <a:avLst/>
                </a:prstGeom>
                <a:solidFill>
                  <a:schemeClr val="bg1"/>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266" y="3218742"/>
                  <a:ext cx="1376110" cy="1414016"/>
                </a:xfrm>
                <a:prstGeom prst="rect">
                  <a:avLst/>
                </a:prstGeom>
                <a:ln w="12700">
                  <a:miter lim="400000"/>
                </a:ln>
              </p:spPr>
            </p:pic>
            <p:sp>
              <p:nvSpPr>
                <p:cNvPr id="19" name="矩形 18"/>
                <p:cNvSpPr/>
                <p:nvPr/>
              </p:nvSpPr>
              <p:spPr>
                <a:xfrm>
                  <a:off x="6628103" y="4808357"/>
                  <a:ext cx="1147755" cy="285214"/>
                </a:xfrm>
                <a:prstGeom prst="rect">
                  <a:avLst/>
                </a:prstGeom>
                <a:solidFill>
                  <a:schemeClr val="accent1">
                    <a:lumMod val="20000"/>
                    <a:lumOff val="80000"/>
                  </a:schemeClr>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1000" dirty="0"/>
                    <a:t>Data Collection</a:t>
                  </a:r>
                  <a:endParaRPr kumimoji="0" lang="zh-CN" altLang="en-US" sz="1000" i="0" u="none" strike="noStrike" cap="none" spc="0" normalizeH="0" baseline="0" dirty="0">
                    <a:ln>
                      <a:noFill/>
                    </a:ln>
                    <a:solidFill>
                      <a:srgbClr val="000000"/>
                    </a:solidFill>
                    <a:effectLst/>
                    <a:uFillTx/>
                    <a:sym typeface="Calibri"/>
                  </a:endParaRPr>
                </a:p>
              </p:txBody>
            </p:sp>
            <p:sp>
              <p:nvSpPr>
                <p:cNvPr id="23" name="矩形 22"/>
                <p:cNvSpPr/>
                <p:nvPr/>
              </p:nvSpPr>
              <p:spPr>
                <a:xfrm>
                  <a:off x="3278038" y="1587570"/>
                  <a:ext cx="1247808" cy="246219"/>
                </a:xfrm>
                <a:prstGeom prst="rect">
                  <a:avLst/>
                </a:prstGeom>
                <a:solidFill>
                  <a:schemeClr val="accent1">
                    <a:lumMod val="20000"/>
                    <a:lumOff val="80000"/>
                  </a:schemeClr>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1000" i="0" u="none" strike="noStrike" cap="none" spc="0" normalizeH="0" baseline="0" dirty="0">
                      <a:ln>
                        <a:noFill/>
                      </a:ln>
                      <a:solidFill>
                        <a:srgbClr val="000000"/>
                      </a:solidFill>
                      <a:effectLst/>
                      <a:uFillTx/>
                      <a:ea typeface="+mn-ea"/>
                      <a:cs typeface="+mn-cs"/>
                      <a:sym typeface="Calibri"/>
                    </a:rPr>
                    <a:t>Database Sever</a:t>
                  </a:r>
                  <a:endParaRPr kumimoji="0" lang="zh-CN" altLang="en-US" sz="1000" i="0" u="none" strike="noStrike" cap="none" spc="0" normalizeH="0" baseline="0" dirty="0">
                    <a:ln>
                      <a:noFill/>
                    </a:ln>
                    <a:solidFill>
                      <a:srgbClr val="000000"/>
                    </a:solidFill>
                    <a:effectLst/>
                    <a:uFillTx/>
                    <a:ea typeface="+mn-ea"/>
                    <a:cs typeface="+mn-cs"/>
                    <a:sym typeface="Calibri"/>
                  </a:endParaRPr>
                </a:p>
              </p:txBody>
            </p:sp>
            <p:sp>
              <p:nvSpPr>
                <p:cNvPr id="24" name="矩形 23"/>
                <p:cNvSpPr/>
                <p:nvPr/>
              </p:nvSpPr>
              <p:spPr>
                <a:xfrm>
                  <a:off x="3278037" y="1972073"/>
                  <a:ext cx="1247809" cy="246219"/>
                </a:xfrm>
                <a:prstGeom prst="rect">
                  <a:avLst/>
                </a:prstGeom>
                <a:solidFill>
                  <a:schemeClr val="accent1">
                    <a:lumMod val="20000"/>
                    <a:lumOff val="80000"/>
                  </a:schemeClr>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1000" i="0" u="none" strike="noStrike" cap="none" spc="0" normalizeH="0" baseline="0" dirty="0">
                      <a:ln>
                        <a:noFill/>
                      </a:ln>
                      <a:solidFill>
                        <a:srgbClr val="000000"/>
                      </a:solidFill>
                      <a:effectLst/>
                      <a:uFillTx/>
                      <a:ea typeface="+mn-ea"/>
                      <a:cs typeface="+mn-cs"/>
                      <a:sym typeface="Calibri"/>
                    </a:rPr>
                    <a:t>Web Sever</a:t>
                  </a:r>
                  <a:endParaRPr kumimoji="0" lang="zh-CN" altLang="en-US" sz="1000" i="0" u="none" strike="noStrike" cap="none" spc="0" normalizeH="0" baseline="0" dirty="0">
                    <a:ln>
                      <a:noFill/>
                    </a:ln>
                    <a:solidFill>
                      <a:srgbClr val="000000"/>
                    </a:solidFill>
                    <a:effectLst/>
                    <a:uFillTx/>
                    <a:ea typeface="+mn-ea"/>
                    <a:cs typeface="+mn-cs"/>
                    <a:sym typeface="Calibri"/>
                  </a:endParaRPr>
                </a:p>
              </p:txBody>
            </p:sp>
            <p:sp>
              <p:nvSpPr>
                <p:cNvPr id="25" name="矩形 24"/>
                <p:cNvSpPr/>
                <p:nvPr/>
              </p:nvSpPr>
              <p:spPr>
                <a:xfrm>
                  <a:off x="3278038" y="2356574"/>
                  <a:ext cx="1247808" cy="246219"/>
                </a:xfrm>
                <a:prstGeom prst="rect">
                  <a:avLst/>
                </a:prstGeom>
                <a:solidFill>
                  <a:schemeClr val="accent1">
                    <a:lumMod val="20000"/>
                    <a:lumOff val="80000"/>
                  </a:schemeClr>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1000" i="0" u="none" strike="noStrike" cap="none" spc="0" normalizeH="0" baseline="0" dirty="0">
                      <a:ln>
                        <a:noFill/>
                      </a:ln>
                      <a:solidFill>
                        <a:srgbClr val="000000"/>
                      </a:solidFill>
                      <a:effectLst/>
                      <a:uFillTx/>
                      <a:ea typeface="+mn-ea"/>
                      <a:cs typeface="+mn-cs"/>
                      <a:sym typeface="Calibri"/>
                    </a:rPr>
                    <a:t>Application Sever</a:t>
                  </a:r>
                  <a:endParaRPr kumimoji="0" lang="zh-CN" altLang="en-US" sz="1000" i="0" u="none" strike="noStrike" cap="none" spc="0" normalizeH="0" baseline="0" dirty="0">
                    <a:ln>
                      <a:noFill/>
                    </a:ln>
                    <a:solidFill>
                      <a:srgbClr val="000000"/>
                    </a:solidFill>
                    <a:effectLst/>
                    <a:uFillTx/>
                    <a:ea typeface="+mn-ea"/>
                    <a:cs typeface="+mn-cs"/>
                    <a:sym typeface="Calibri"/>
                  </a:endParaRPr>
                </a:p>
              </p:txBody>
            </p:sp>
            <p:sp>
              <p:nvSpPr>
                <p:cNvPr id="26" name="矩形 25"/>
                <p:cNvSpPr/>
                <p:nvPr/>
              </p:nvSpPr>
              <p:spPr>
                <a:xfrm>
                  <a:off x="6628101" y="1745810"/>
                  <a:ext cx="1147755" cy="285214"/>
                </a:xfrm>
                <a:prstGeom prst="rect">
                  <a:avLst/>
                </a:prstGeom>
                <a:solidFill>
                  <a:schemeClr val="accent1">
                    <a:lumMod val="20000"/>
                    <a:lumOff val="80000"/>
                  </a:schemeClr>
                </a:solidFill>
                <a:ln w="1905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1000" i="0" u="none" strike="noStrike" cap="none" spc="0" normalizeH="0" baseline="0" dirty="0">
                      <a:ln>
                        <a:noFill/>
                      </a:ln>
                      <a:solidFill>
                        <a:srgbClr val="000000"/>
                      </a:solidFill>
                      <a:effectLst/>
                      <a:uFillTx/>
                      <a:ea typeface="+mn-ea"/>
                      <a:cs typeface="+mn-cs"/>
                      <a:sym typeface="Calibri"/>
                    </a:rPr>
                    <a:t>Storage Sever</a:t>
                  </a:r>
                  <a:endParaRPr kumimoji="0" lang="zh-CN" altLang="en-US" sz="1000" i="0" u="none" strike="noStrike" cap="none" spc="0" normalizeH="0" baseline="0" dirty="0">
                    <a:ln>
                      <a:noFill/>
                    </a:ln>
                    <a:solidFill>
                      <a:srgbClr val="000000"/>
                    </a:solidFill>
                    <a:effectLst/>
                    <a:uFillTx/>
                    <a:ea typeface="+mn-ea"/>
                    <a:cs typeface="+mn-cs"/>
                    <a:sym typeface="Calibri"/>
                  </a:endParaRPr>
                </a:p>
              </p:txBody>
            </p:sp>
            <p:sp>
              <p:nvSpPr>
                <p:cNvPr id="27" name="矩形 26"/>
                <p:cNvSpPr/>
                <p:nvPr/>
              </p:nvSpPr>
              <p:spPr>
                <a:xfrm>
                  <a:off x="1035044" y="1960539"/>
                  <a:ext cx="1181868" cy="285214"/>
                </a:xfrm>
                <a:prstGeom prst="rect">
                  <a:avLst/>
                </a:prstGeom>
                <a:solidFill>
                  <a:schemeClr val="bg1"/>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1000" b="1" dirty="0"/>
                    <a:t>Platform</a:t>
                  </a:r>
                  <a:endParaRPr lang="zh-CN" altLang="en-US" sz="1000" b="1" dirty="0"/>
                </a:p>
              </p:txBody>
            </p:sp>
            <p:sp>
              <p:nvSpPr>
                <p:cNvPr id="28" name="矩形 27"/>
                <p:cNvSpPr/>
                <p:nvPr/>
              </p:nvSpPr>
              <p:spPr>
                <a:xfrm>
                  <a:off x="947670" y="3844304"/>
                  <a:ext cx="1356617" cy="285214"/>
                </a:xfrm>
                <a:prstGeom prst="rect">
                  <a:avLst/>
                </a:prstGeom>
                <a:solidFill>
                  <a:schemeClr val="bg1"/>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1000" b="1" dirty="0"/>
                    <a:t>Docking Station</a:t>
                  </a:r>
                  <a:endParaRPr lang="zh-CN" altLang="en-US" sz="1000" b="1" dirty="0"/>
                </a:p>
              </p:txBody>
            </p:sp>
            <p:sp>
              <p:nvSpPr>
                <p:cNvPr id="29" name="矩形 28"/>
                <p:cNvSpPr/>
                <p:nvPr/>
              </p:nvSpPr>
              <p:spPr>
                <a:xfrm>
                  <a:off x="947670" y="5728067"/>
                  <a:ext cx="1356617" cy="285214"/>
                </a:xfrm>
                <a:prstGeom prst="rect">
                  <a:avLst/>
                </a:prstGeom>
                <a:solidFill>
                  <a:schemeClr val="bg1"/>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1000" b="1" dirty="0"/>
                    <a:t>Body Camera</a:t>
                  </a:r>
                  <a:endParaRPr lang="zh-CN" altLang="en-US" sz="1000" b="1" dirty="0"/>
                </a:p>
              </p:txBody>
            </p:sp>
            <p:sp>
              <p:nvSpPr>
                <p:cNvPr id="30" name="矩形 29"/>
                <p:cNvSpPr/>
                <p:nvPr/>
              </p:nvSpPr>
              <p:spPr>
                <a:xfrm>
                  <a:off x="6628101" y="2778192"/>
                  <a:ext cx="1147755" cy="285214"/>
                </a:xfrm>
                <a:prstGeom prst="rect">
                  <a:avLst/>
                </a:prstGeom>
                <a:solidFill>
                  <a:schemeClr val="accent1">
                    <a:lumMod val="20000"/>
                    <a:lumOff val="80000"/>
                  </a:schemeClr>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1000" dirty="0"/>
                    <a:t>Data Upload</a:t>
                  </a:r>
                  <a:endParaRPr kumimoji="0" lang="zh-CN" altLang="en-US" sz="1000" i="0" u="none" strike="noStrike" cap="none" spc="0" normalizeH="0" baseline="0" dirty="0">
                    <a:ln>
                      <a:noFill/>
                    </a:ln>
                    <a:solidFill>
                      <a:srgbClr val="000000"/>
                    </a:solidFill>
                    <a:effectLst/>
                    <a:uFillTx/>
                    <a:sym typeface="Calibri"/>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7546" y="3435753"/>
                  <a:ext cx="1612409" cy="1296755"/>
                </a:xfrm>
                <a:prstGeom prst="rect">
                  <a:avLst/>
                </a:prstGeom>
                <a:ln w="12700">
                  <a:miter lim="400000"/>
                </a:ln>
              </p:spPr>
            </p:pic>
            <p:sp>
              <p:nvSpPr>
                <p:cNvPr id="37" name="下箭头 36"/>
                <p:cNvSpPr/>
                <p:nvPr/>
              </p:nvSpPr>
              <p:spPr>
                <a:xfrm flipV="1">
                  <a:off x="6178304" y="2564157"/>
                  <a:ext cx="288032" cy="494023"/>
                </a:xfrm>
                <a:prstGeom prst="downArrow">
                  <a:avLst/>
                </a:prstGeom>
                <a:solidFill>
                  <a:schemeClr val="accent1">
                    <a:lumMod val="20000"/>
                    <a:lumOff val="80000"/>
                    <a:alpha val="30000"/>
                  </a:schemeClr>
                </a:solidFill>
                <a:ln w="12700">
                  <a:solidFill>
                    <a:srgbClr val="00B0F0"/>
                  </a:solidFill>
                  <a:miter lim="400000"/>
                </a:ln>
              </p:spPr>
              <p:txBody>
                <a:bodyPr lIns="45719" rIns="45719" anchor="ctr"/>
                <a:lstStyle/>
                <a:p>
                  <a:pPr algn="ctr"/>
                  <a:endParaRPr lang="zh-CN" altLang="en-US">
                    <a:solidFill>
                      <a:srgbClr val="FFFFFF"/>
                    </a:solidFill>
                    <a:latin typeface="+mn-ea"/>
                  </a:endParaRPr>
                </a:p>
              </p:txBody>
            </p:sp>
            <p:cxnSp>
              <p:nvCxnSpPr>
                <p:cNvPr id="14" name="直接连接符 13"/>
                <p:cNvCxnSpPr/>
                <p:nvPr/>
              </p:nvCxnSpPr>
              <p:spPr>
                <a:xfrm>
                  <a:off x="2423592" y="3058182"/>
                  <a:ext cx="9073008" cy="0"/>
                </a:xfrm>
                <a:prstGeom prst="line">
                  <a:avLst/>
                </a:prstGeom>
                <a:solidFill>
                  <a:srgbClr val="149FC1">
                    <a:alpha val="30000"/>
                  </a:srgbClr>
                </a:solidFill>
                <a:ln w="12700">
                  <a:miter lim="400000"/>
                </a:ln>
              </p:spPr>
            </p:cxnSp>
            <p:sp>
              <p:nvSpPr>
                <p:cNvPr id="39" name="下箭头 38"/>
                <p:cNvSpPr/>
                <p:nvPr/>
              </p:nvSpPr>
              <p:spPr>
                <a:xfrm flipV="1">
                  <a:off x="6240016" y="4632758"/>
                  <a:ext cx="288032" cy="494024"/>
                </a:xfrm>
                <a:prstGeom prst="downArrow">
                  <a:avLst/>
                </a:prstGeom>
                <a:solidFill>
                  <a:schemeClr val="accent1">
                    <a:lumMod val="20000"/>
                    <a:lumOff val="80000"/>
                    <a:alpha val="30000"/>
                  </a:schemeClr>
                </a:solidFill>
                <a:ln w="12700">
                  <a:solidFill>
                    <a:srgbClr val="00B0F0"/>
                  </a:solidFill>
                  <a:miter lim="400000"/>
                </a:ln>
              </p:spPr>
              <p:txBody>
                <a:bodyPr lIns="45719" rIns="45719" anchor="ctr"/>
                <a:lstStyle/>
                <a:p>
                  <a:pPr algn="ctr"/>
                  <a:endParaRPr lang="zh-CN" altLang="en-US">
                    <a:solidFill>
                      <a:srgbClr val="FFFFFF"/>
                    </a:solidFill>
                    <a:latin typeface="+mn-ea"/>
                  </a:endParaRPr>
                </a:p>
              </p:txBody>
            </p:sp>
          </p:gr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1694" y="4894355"/>
                <a:ext cx="734622" cy="771188"/>
              </a:xfrm>
              <a:prstGeom prst="rect">
                <a:avLst/>
              </a:prstGeom>
              <a:ln w="12700">
                <a:miter lim="400000"/>
              </a:ln>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9881" y="4511806"/>
                <a:ext cx="1046452" cy="1360137"/>
              </a:xfrm>
              <a:prstGeom prst="rect">
                <a:avLst/>
              </a:prstGeom>
              <a:ln w="12700">
                <a:miter lim="400000"/>
              </a:ln>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8161" y="5068765"/>
                <a:ext cx="519981" cy="575914"/>
              </a:xfrm>
              <a:prstGeom prst="rect">
                <a:avLst/>
              </a:prstGeom>
              <a:ln w="12700">
                <a:miter lim="400000"/>
              </a:ln>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9881" y="2673653"/>
                <a:ext cx="829017" cy="1729407"/>
              </a:xfrm>
              <a:prstGeom prst="rect">
                <a:avLst/>
              </a:prstGeom>
              <a:ln w="12700">
                <a:miter lim="400000"/>
              </a:ln>
            </p:spPr>
          </p:pic>
        </p:grpSp>
        <p:sp>
          <p:nvSpPr>
            <p:cNvPr id="35" name="矩形 34"/>
            <p:cNvSpPr/>
            <p:nvPr/>
          </p:nvSpPr>
          <p:spPr>
            <a:xfrm>
              <a:off x="6490678" y="5598867"/>
              <a:ext cx="907700" cy="246219"/>
            </a:xfrm>
            <a:prstGeom prst="rect">
              <a:avLst/>
            </a:prstGeom>
            <a:solidFill>
              <a:schemeClr val="accent1">
                <a:lumMod val="20000"/>
                <a:lumOff val="80000"/>
              </a:schemeClr>
            </a:solid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1000" dirty="0"/>
                <a:t>Data Records</a:t>
              </a:r>
              <a:endParaRPr kumimoji="0" lang="zh-CN" altLang="en-US" sz="1000" i="0" u="none" strike="noStrike" cap="none" spc="0" normalizeH="0" baseline="0" dirty="0">
                <a:ln>
                  <a:noFill/>
                </a:ln>
                <a:solidFill>
                  <a:srgbClr val="000000"/>
                </a:solidFill>
                <a:effectLst/>
                <a:uFillTx/>
                <a:sym typeface="Calibri"/>
              </a:endParaRPr>
            </a:p>
          </p:txBody>
        </p:sp>
        <p:pic>
          <p:nvPicPr>
            <p:cNvPr id="36" name="Picture 12" descr="storageArray2">
              <a:extLst>
                <a:ext uri="{FF2B5EF4-FFF2-40B4-BE49-F238E27FC236}">
                  <a16:creationId xmlns:a16="http://schemas.microsoft.com/office/drawing/2014/main" id="{C27D6DEF-176B-A44E-B7D8-BB581ECE5E5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7715" y="1628511"/>
              <a:ext cx="625868" cy="117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a:extLst>
                <a:ext uri="{FF2B5EF4-FFF2-40B4-BE49-F238E27FC236}">
                  <a16:creationId xmlns:a16="http://schemas.microsoft.com/office/drawing/2014/main" id="{C2C69575-B923-984C-8603-5FB4E70A35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0469" y="1730138"/>
              <a:ext cx="677644" cy="630209"/>
            </a:xfrm>
            <a:prstGeom prst="rect">
              <a:avLst/>
            </a:prstGeom>
          </p:spPr>
        </p:pic>
        <p:cxnSp>
          <p:nvCxnSpPr>
            <p:cNvPr id="9" name="直接连接符 8"/>
            <p:cNvCxnSpPr/>
            <p:nvPr/>
          </p:nvCxnSpPr>
          <p:spPr>
            <a:xfrm>
              <a:off x="5552635" y="1722885"/>
              <a:ext cx="64196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grpSp>
      <p:cxnSp>
        <p:nvCxnSpPr>
          <p:cNvPr id="44" name="直接连接符 43"/>
          <p:cNvCxnSpPr/>
          <p:nvPr/>
        </p:nvCxnSpPr>
        <p:spPr>
          <a:xfrm>
            <a:off x="3403740" y="4897729"/>
            <a:ext cx="7461157" cy="0"/>
          </a:xfrm>
          <a:prstGeom prst="line">
            <a:avLst/>
          </a:prstGeom>
          <a:solidFill>
            <a:srgbClr val="149FC1">
              <a:alpha val="30000"/>
            </a:srgbClr>
          </a:solidFill>
          <a:ln w="12700">
            <a:miter lim="400000"/>
          </a:ln>
        </p:spPr>
      </p:cxnSp>
      <p:sp>
        <p:nvSpPr>
          <p:cNvPr id="45" name="矩形 9"/>
          <p:cNvSpPr/>
          <p:nvPr/>
        </p:nvSpPr>
        <p:spPr>
          <a:xfrm>
            <a:off x="3251340" y="4714548"/>
            <a:ext cx="7452000" cy="36000"/>
          </a:xfrm>
          <a:prstGeom prst="rect">
            <a:avLst/>
          </a:prstGeom>
          <a:solidFill>
            <a:schemeClr val="bg1">
              <a:alpha val="30000"/>
            </a:schemeClr>
          </a:solidFill>
          <a:ln w="12700">
            <a:solidFill>
              <a:srgbClr val="00B0F0"/>
            </a:solidFill>
            <a:miter lim="400000"/>
          </a:ln>
        </p:spPr>
        <p:txBody>
          <a:bodyPr lIns="45719" rIns="45719" anchor="ctr"/>
          <a:lstStyle/>
          <a:p>
            <a:pPr algn="ctr">
              <a:defRPr>
                <a:solidFill>
                  <a:srgbClr val="FFFFFF"/>
                </a:solidFill>
              </a:defRPr>
            </a:pPr>
            <a:endParaRPr>
              <a:latin typeface="+mn-ea"/>
            </a:endParaRPr>
          </a:p>
        </p:txBody>
      </p:sp>
      <p:sp>
        <p:nvSpPr>
          <p:cNvPr id="46" name="矩形 9"/>
          <p:cNvSpPr/>
          <p:nvPr/>
        </p:nvSpPr>
        <p:spPr>
          <a:xfrm>
            <a:off x="3249742" y="2930650"/>
            <a:ext cx="7452000" cy="36000"/>
          </a:xfrm>
          <a:prstGeom prst="rect">
            <a:avLst/>
          </a:prstGeom>
          <a:solidFill>
            <a:schemeClr val="bg1">
              <a:alpha val="30000"/>
            </a:schemeClr>
          </a:solidFill>
          <a:ln w="12700">
            <a:miter lim="400000"/>
          </a:ln>
        </p:spPr>
        <p:txBody>
          <a:bodyPr lIns="45719" rIns="45719" anchor="ctr"/>
          <a:lstStyle/>
          <a:p>
            <a:pPr algn="ctr">
              <a:defRPr>
                <a:solidFill>
                  <a:srgbClr val="FFFFFF"/>
                </a:solidFill>
              </a:defRPr>
            </a:pPr>
            <a:endParaRPr>
              <a:latin typeface="+mn-ea"/>
            </a:endParaRPr>
          </a:p>
        </p:txBody>
      </p:sp>
      <p:sp>
        <p:nvSpPr>
          <p:cNvPr id="2" name="矩形 1"/>
          <p:cNvSpPr/>
          <p:nvPr/>
        </p:nvSpPr>
        <p:spPr>
          <a:xfrm>
            <a:off x="8328248" y="1508920"/>
            <a:ext cx="2384249" cy="261608"/>
          </a:xfrm>
          <a:prstGeom prst="rect">
            <a:avLst/>
          </a:prstGeom>
          <a:solidFill>
            <a:schemeClr val="accent1">
              <a:lumMod val="20000"/>
              <a:lumOff val="80000"/>
            </a:schemeClr>
          </a:solidFill>
          <a:ln>
            <a:solidFill>
              <a:srgbClr val="00B0F0"/>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algn="ctr"/>
            <a:r>
              <a:rPr lang="en-US" altLang="zh-CN" sz="1100" b="1" dirty="0"/>
              <a:t>Data Management  and Application</a:t>
            </a:r>
            <a:endParaRPr lang="zh-CN" altLang="en-US" sz="1100" b="1" dirty="0"/>
          </a:p>
        </p:txBody>
      </p:sp>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88866" y="1763671"/>
            <a:ext cx="1801678" cy="1201119"/>
          </a:xfrm>
          <a:prstGeom prst="rect">
            <a:avLst/>
          </a:prstGeom>
        </p:spPr>
      </p:pic>
      <p:sp>
        <p:nvSpPr>
          <p:cNvPr id="40" name="下箭头 39"/>
          <p:cNvSpPr/>
          <p:nvPr/>
        </p:nvSpPr>
        <p:spPr>
          <a:xfrm rot="5400000" flipV="1">
            <a:off x="8063017" y="2070133"/>
            <a:ext cx="236862" cy="426480"/>
          </a:xfrm>
          <a:prstGeom prst="downArrow">
            <a:avLst/>
          </a:prstGeom>
          <a:solidFill>
            <a:schemeClr val="accent1">
              <a:lumMod val="20000"/>
              <a:lumOff val="80000"/>
              <a:alpha val="30000"/>
            </a:schemeClr>
          </a:solidFill>
          <a:ln w="12700">
            <a:solidFill>
              <a:srgbClr val="00B0F0"/>
            </a:solidFill>
            <a:miter lim="400000"/>
          </a:ln>
        </p:spPr>
        <p:txBody>
          <a:bodyPr lIns="45719" rIns="45719" anchor="ctr"/>
          <a:lstStyle/>
          <a:p>
            <a:pPr algn="ctr"/>
            <a:endParaRPr lang="zh-CN" altLang="en-US">
              <a:solidFill>
                <a:srgbClr val="FFFFFF"/>
              </a:solidFill>
              <a:latin typeface="+mn-ea"/>
            </a:endParaRPr>
          </a:p>
        </p:txBody>
      </p:sp>
    </p:spTree>
    <p:extLst>
      <p:ext uri="{BB962C8B-B14F-4D97-AF65-F5344CB8AC3E}">
        <p14:creationId xmlns:p14="http://schemas.microsoft.com/office/powerpoint/2010/main" val="5551053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Solutions Recommended of BWC</a:t>
            </a:r>
          </a:p>
        </p:txBody>
      </p:sp>
      <p:grpSp>
        <p:nvGrpSpPr>
          <p:cNvPr id="6" name="组合 5"/>
          <p:cNvGrpSpPr/>
          <p:nvPr/>
        </p:nvGrpSpPr>
        <p:grpSpPr>
          <a:xfrm>
            <a:off x="2440584" y="1609149"/>
            <a:ext cx="7271612" cy="3301642"/>
            <a:chOff x="984136" y="1526482"/>
            <a:chExt cx="8062995" cy="3843557"/>
          </a:xfrm>
        </p:grpSpPr>
        <p:sp>
          <p:nvSpPr>
            <p:cNvPr id="2" name="矩形 1"/>
            <p:cNvSpPr/>
            <p:nvPr/>
          </p:nvSpPr>
          <p:spPr>
            <a:xfrm>
              <a:off x="984136" y="1526482"/>
              <a:ext cx="7458884" cy="42995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altLang="zh-CN" dirty="0">
                  <a:solidFill>
                    <a:schemeClr val="tx1"/>
                  </a:solidFill>
                  <a:sym typeface="Wingdings"/>
                </a:rPr>
                <a:t></a:t>
              </a:r>
              <a:r>
                <a:rPr lang="en-US" altLang="zh-CN" dirty="0">
                  <a:solidFill>
                    <a:schemeClr val="tx1"/>
                  </a:solidFill>
                </a:rPr>
                <a:t> </a:t>
              </a:r>
              <a:r>
                <a:rPr lang="en-US" altLang="zh-CN" b="1" dirty="0">
                  <a:solidFill>
                    <a:schemeClr val="tx1"/>
                  </a:solidFill>
                  <a:latin typeface="+mn-ea"/>
                  <a:cs typeface="微软雅黑"/>
                  <a:sym typeface="微软雅黑"/>
                </a:rPr>
                <a:t>Basic BWC + Body worn camera management system ( PC version)</a:t>
              </a:r>
              <a:endParaRPr lang="zh-CN" altLang="zh-CN" b="1" dirty="0">
                <a:solidFill>
                  <a:schemeClr val="tx1"/>
                </a:solidFill>
                <a:latin typeface="+mn-ea"/>
                <a:cs typeface="微软雅黑"/>
                <a:sym typeface="微软雅黑"/>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1984" y="3048625"/>
              <a:ext cx="2491036" cy="2012799"/>
            </a:xfrm>
            <a:prstGeom prst="rect">
              <a:avLst/>
            </a:prstGeom>
          </p:spPr>
        </p:pic>
        <p:cxnSp>
          <p:nvCxnSpPr>
            <p:cNvPr id="4" name="直接箭头连接符 3"/>
            <p:cNvCxnSpPr/>
            <p:nvPr/>
          </p:nvCxnSpPr>
          <p:spPr>
            <a:xfrm flipV="1">
              <a:off x="2798268" y="4055024"/>
              <a:ext cx="3297732" cy="1"/>
            </a:xfrm>
            <a:prstGeom prst="straightConnector1">
              <a:avLst/>
            </a:prstGeom>
            <a:noFill/>
            <a:ln w="381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sp>
          <p:nvSpPr>
            <p:cNvPr id="12" name="矩形 11"/>
            <p:cNvSpPr/>
            <p:nvPr/>
          </p:nvSpPr>
          <p:spPr>
            <a:xfrm>
              <a:off x="1271464" y="4578834"/>
              <a:ext cx="1814131"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Video/ Audio/ Image recording</a:t>
              </a:r>
              <a:endParaRPr lang="zh-CN" altLang="zh-CN" sz="900" b="1" dirty="0">
                <a:solidFill>
                  <a:srgbClr val="404040"/>
                </a:solidFill>
                <a:latin typeface="+mn-ea"/>
                <a:cs typeface="微软雅黑"/>
                <a:sym typeface="微软雅黑"/>
              </a:endParaRPr>
            </a:p>
          </p:txBody>
        </p:sp>
        <p:sp>
          <p:nvSpPr>
            <p:cNvPr id="13" name="矩形 12"/>
            <p:cNvSpPr/>
            <p:nvPr/>
          </p:nvSpPr>
          <p:spPr>
            <a:xfrm>
              <a:off x="1151154" y="3192362"/>
              <a:ext cx="1655479"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Basic Body Worn Camera</a:t>
              </a:r>
              <a:endParaRPr lang="zh-CN" altLang="zh-CN" sz="900" b="1" dirty="0">
                <a:solidFill>
                  <a:srgbClr val="404040"/>
                </a:solidFill>
                <a:latin typeface="+mn-ea"/>
                <a:cs typeface="微软雅黑"/>
                <a:sym typeface="微软雅黑"/>
              </a:endParaRPr>
            </a:p>
          </p:txBody>
        </p:sp>
        <p:sp>
          <p:nvSpPr>
            <p:cNvPr id="14" name="矩形 13"/>
            <p:cNvSpPr/>
            <p:nvPr/>
          </p:nvSpPr>
          <p:spPr>
            <a:xfrm>
              <a:off x="3656361" y="3642266"/>
              <a:ext cx="1037645"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Collection</a:t>
              </a:r>
              <a:endParaRPr lang="zh-CN" altLang="zh-CN" sz="900" b="1" dirty="0">
                <a:solidFill>
                  <a:srgbClr val="404040"/>
                </a:solidFill>
                <a:latin typeface="+mn-ea"/>
                <a:cs typeface="微软雅黑"/>
                <a:sym typeface="微软雅黑"/>
              </a:endParaRPr>
            </a:p>
          </p:txBody>
        </p:sp>
        <p:sp>
          <p:nvSpPr>
            <p:cNvPr id="15" name="矩形 14"/>
            <p:cNvSpPr/>
            <p:nvPr/>
          </p:nvSpPr>
          <p:spPr>
            <a:xfrm>
              <a:off x="6989439" y="2933210"/>
              <a:ext cx="416123"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PC</a:t>
              </a:r>
              <a:endParaRPr lang="zh-CN" altLang="zh-CN" sz="900" b="1" dirty="0">
                <a:solidFill>
                  <a:srgbClr val="404040"/>
                </a:solidFill>
                <a:latin typeface="+mn-ea"/>
                <a:cs typeface="微软雅黑"/>
                <a:sym typeface="微软雅黑"/>
              </a:endParaRPr>
            </a:p>
          </p:txBody>
        </p:sp>
        <p:sp>
          <p:nvSpPr>
            <p:cNvPr id="16" name="矩形 15"/>
            <p:cNvSpPr/>
            <p:nvPr/>
          </p:nvSpPr>
          <p:spPr>
            <a:xfrm>
              <a:off x="5884957" y="5139209"/>
              <a:ext cx="2625090"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Body worn camera management system (PC version)</a:t>
              </a:r>
              <a:endParaRPr lang="zh-CN" altLang="zh-CN" sz="900" b="1" dirty="0">
                <a:solidFill>
                  <a:srgbClr val="404040"/>
                </a:solidFill>
                <a:latin typeface="+mn-ea"/>
                <a:cs typeface="微软雅黑"/>
                <a:sym typeface="微软雅黑"/>
              </a:endParaRPr>
            </a:p>
          </p:txBody>
        </p:sp>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21992" t="9866" r="25694" b="10833"/>
            <a:stretch/>
          </p:blipFill>
          <p:spPr>
            <a:xfrm>
              <a:off x="8240294" y="3423192"/>
              <a:ext cx="806837" cy="1632424"/>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1602" y="3429000"/>
              <a:ext cx="1089837" cy="1149834"/>
            </a:xfrm>
            <a:prstGeom prst="rect">
              <a:avLst/>
            </a:prstGeom>
          </p:spPr>
        </p:pic>
      </p:grpSp>
      <p:sp>
        <p:nvSpPr>
          <p:cNvPr id="17" name="TextBox 16"/>
          <p:cNvSpPr txBox="1"/>
          <p:nvPr/>
        </p:nvSpPr>
        <p:spPr>
          <a:xfrm>
            <a:off x="2351584" y="5157192"/>
            <a:ext cx="7488832" cy="1224136"/>
          </a:xfrm>
          <a:prstGeom prst="rect">
            <a:avLst/>
          </a:prstGeom>
          <a:solidFill>
            <a:srgbClr val="149FC1">
              <a:alpha val="80000"/>
            </a:srgbClr>
          </a:solidFill>
          <a:ln w="28575">
            <a:solidFill>
              <a:srgbClr val="FFFFFF"/>
            </a:solidFill>
          </a:ln>
          <a:effectLst>
            <a:outerShdw dist="71842" dir="2700000" rotWithShape="0">
              <a:srgbClr val="E7E6E6">
                <a:alpha val="5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solidFill>
                  <a:schemeClr val="bg1"/>
                </a:solidFill>
                <a:latin typeface="+mn-ea"/>
              </a:defRPr>
            </a:lvl1pPr>
          </a:lstStyle>
          <a:p>
            <a:pPr marL="342900" indent="-342900">
              <a:buAutoNum type="arabicPeriod"/>
            </a:pPr>
            <a:r>
              <a:rPr lang="en-US" altLang="zh-CN" dirty="0"/>
              <a:t>Device list:  Several ordinary body worn cameras, PC, Body worn camera management system ( PC version)</a:t>
            </a:r>
          </a:p>
          <a:p>
            <a:pPr marL="342900" indent="-342900">
              <a:buAutoNum type="arabicPeriod"/>
            </a:pPr>
            <a:r>
              <a:rPr lang="en-US" altLang="zh-CN" dirty="0"/>
              <a:t>Applicable scenarios:  Some small-scale places, such as office and club</a:t>
            </a:r>
          </a:p>
          <a:p>
            <a:pPr marL="342900" indent="-342900">
              <a:buAutoNum type="arabicPeriod"/>
            </a:pPr>
            <a:r>
              <a:rPr lang="en-US" altLang="zh-CN" dirty="0"/>
              <a:t>Advantage: Less budget, easy deployment and no need of network environment</a:t>
            </a:r>
          </a:p>
        </p:txBody>
      </p:sp>
    </p:spTree>
    <p:extLst>
      <p:ext uri="{BB962C8B-B14F-4D97-AF65-F5344CB8AC3E}">
        <p14:creationId xmlns:p14="http://schemas.microsoft.com/office/powerpoint/2010/main" val="8526118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Solutions Recommended of BWC</a:t>
            </a:r>
          </a:p>
        </p:txBody>
      </p:sp>
      <p:grpSp>
        <p:nvGrpSpPr>
          <p:cNvPr id="3" name="组合 2"/>
          <p:cNvGrpSpPr/>
          <p:nvPr/>
        </p:nvGrpSpPr>
        <p:grpSpPr>
          <a:xfrm>
            <a:off x="2351584" y="1369244"/>
            <a:ext cx="7406803" cy="3241052"/>
            <a:chOff x="984137" y="1546238"/>
            <a:chExt cx="7984268" cy="3426288"/>
          </a:xfrm>
        </p:grpSpPr>
        <p:sp>
          <p:nvSpPr>
            <p:cNvPr id="2" name="矩形 1"/>
            <p:cNvSpPr/>
            <p:nvPr/>
          </p:nvSpPr>
          <p:spPr>
            <a:xfrm>
              <a:off x="984137" y="1546238"/>
              <a:ext cx="3376619" cy="390438"/>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altLang="zh-CN" b="1" dirty="0">
                  <a:sym typeface="Wingdings"/>
                </a:rPr>
                <a:t> Basic BWC + Docking Station</a:t>
              </a:r>
              <a:endParaRPr lang="zh-CN" altLang="zh-CN" b="1" dirty="0">
                <a:solidFill>
                  <a:srgbClr val="404040"/>
                </a:solidFill>
                <a:latin typeface="+mn-ea"/>
                <a:cs typeface="微软雅黑"/>
                <a:sym typeface="微软雅黑"/>
              </a:endParaRPr>
            </a:p>
          </p:txBody>
        </p:sp>
        <p:grpSp>
          <p:nvGrpSpPr>
            <p:cNvPr id="5" name="组合 4"/>
            <p:cNvGrpSpPr/>
            <p:nvPr/>
          </p:nvGrpSpPr>
          <p:grpSpPr>
            <a:xfrm>
              <a:off x="1163805" y="2783752"/>
              <a:ext cx="7804600" cy="2188774"/>
              <a:chOff x="1163805" y="2783752"/>
              <a:chExt cx="7804600" cy="2188774"/>
            </a:xfrm>
          </p:grpSpPr>
          <p:cxnSp>
            <p:nvCxnSpPr>
              <p:cNvPr id="4" name="直接箭头连接符 3"/>
              <p:cNvCxnSpPr/>
              <p:nvPr/>
            </p:nvCxnSpPr>
            <p:spPr>
              <a:xfrm flipV="1">
                <a:off x="2798268" y="4055024"/>
                <a:ext cx="3297732" cy="1"/>
              </a:xfrm>
              <a:prstGeom prst="straightConnector1">
                <a:avLst/>
              </a:prstGeom>
              <a:noFill/>
              <a:ln w="381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sp>
            <p:nvSpPr>
              <p:cNvPr id="12" name="矩形 11"/>
              <p:cNvSpPr/>
              <p:nvPr/>
            </p:nvSpPr>
            <p:spPr>
              <a:xfrm>
                <a:off x="1163805" y="4621494"/>
                <a:ext cx="1942806"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Video/ Audio/ Image recording</a:t>
                </a:r>
                <a:endParaRPr lang="zh-CN" altLang="zh-CN" sz="900" b="1" dirty="0">
                  <a:solidFill>
                    <a:srgbClr val="404040"/>
                  </a:solidFill>
                  <a:latin typeface="+mn-ea"/>
                  <a:cs typeface="微软雅黑"/>
                  <a:sym typeface="微软雅黑"/>
                </a:endParaRPr>
              </a:p>
            </p:txBody>
          </p:sp>
          <p:sp>
            <p:nvSpPr>
              <p:cNvPr id="13" name="矩形 12"/>
              <p:cNvSpPr/>
              <p:nvPr/>
            </p:nvSpPr>
            <p:spPr>
              <a:xfrm>
                <a:off x="1343473" y="3144665"/>
                <a:ext cx="1583471"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Basic Body Worn Camera</a:t>
                </a:r>
                <a:endParaRPr lang="zh-CN" altLang="zh-CN" sz="900" b="1" dirty="0">
                  <a:solidFill>
                    <a:srgbClr val="404040"/>
                  </a:solidFill>
                  <a:latin typeface="+mn-ea"/>
                  <a:cs typeface="微软雅黑"/>
                  <a:sym typeface="微软雅黑"/>
                </a:endParaRPr>
              </a:p>
            </p:txBody>
          </p:sp>
          <p:sp>
            <p:nvSpPr>
              <p:cNvPr id="14" name="矩形 13"/>
              <p:cNvSpPr/>
              <p:nvPr/>
            </p:nvSpPr>
            <p:spPr>
              <a:xfrm>
                <a:off x="3656361" y="3642266"/>
                <a:ext cx="1037645"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Collection</a:t>
                </a:r>
                <a:endParaRPr lang="zh-CN" altLang="zh-CN" sz="900" b="1" dirty="0">
                  <a:solidFill>
                    <a:srgbClr val="404040"/>
                  </a:solidFill>
                  <a:latin typeface="+mn-ea"/>
                  <a:cs typeface="微软雅黑"/>
                  <a:sym typeface="微软雅黑"/>
                </a:endParaRPr>
              </a:p>
            </p:txBody>
          </p:sp>
          <p:sp>
            <p:nvSpPr>
              <p:cNvPr id="15" name="矩形 14"/>
              <p:cNvSpPr/>
              <p:nvPr/>
            </p:nvSpPr>
            <p:spPr>
              <a:xfrm>
                <a:off x="6542720" y="2783752"/>
                <a:ext cx="921432"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Docking Station</a:t>
                </a:r>
                <a:endParaRPr lang="zh-CN" altLang="zh-CN" sz="900" b="1" dirty="0">
                  <a:solidFill>
                    <a:srgbClr val="404040"/>
                  </a:solidFill>
                  <a:latin typeface="+mn-ea"/>
                  <a:cs typeface="微软雅黑"/>
                  <a:sym typeface="微软雅黑"/>
                </a:endParaRPr>
              </a:p>
            </p:txBody>
          </p:sp>
          <p:sp>
            <p:nvSpPr>
              <p:cNvPr id="16" name="矩形 15"/>
              <p:cNvSpPr/>
              <p:nvPr/>
            </p:nvSpPr>
            <p:spPr>
              <a:xfrm>
                <a:off x="5800053" y="4736909"/>
                <a:ext cx="3168352" cy="235617"/>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Management/ storage, time correction/ power supply</a:t>
                </a:r>
                <a:endParaRPr lang="zh-CN" altLang="zh-CN" sz="900" b="1" dirty="0">
                  <a:solidFill>
                    <a:srgbClr val="404040"/>
                  </a:solidFill>
                  <a:latin typeface="+mn-ea"/>
                  <a:cs typeface="微软雅黑"/>
                  <a:sym typeface="微软雅黑"/>
                </a:endParaRPr>
              </a:p>
            </p:txBody>
          </p:sp>
        </p:grpSp>
        <p:pic>
          <p:nvPicPr>
            <p:cNvPr id="17" name="图片 16">
              <a:extLst>
                <a:ext uri="{FF2B5EF4-FFF2-40B4-BE49-F238E27FC236}">
                  <a16:creationId xmlns:a16="http://schemas.microsoft.com/office/drawing/2014/main" id="{00000000-0008-0000-0000-00000B00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0422" y="3147782"/>
              <a:ext cx="1975952" cy="1589127"/>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1602" y="3429000"/>
              <a:ext cx="1089837" cy="1149834"/>
            </a:xfrm>
            <a:prstGeom prst="rect">
              <a:avLst/>
            </a:prstGeom>
          </p:spPr>
        </p:pic>
      </p:grpSp>
      <p:sp>
        <p:nvSpPr>
          <p:cNvPr id="20" name="TextBox 19"/>
          <p:cNvSpPr txBox="1"/>
          <p:nvPr/>
        </p:nvSpPr>
        <p:spPr>
          <a:xfrm>
            <a:off x="2435308" y="5157192"/>
            <a:ext cx="7405108" cy="1224136"/>
          </a:xfrm>
          <a:prstGeom prst="rect">
            <a:avLst/>
          </a:prstGeom>
          <a:solidFill>
            <a:srgbClr val="149FC1">
              <a:alpha val="80000"/>
            </a:srgbClr>
          </a:solidFill>
          <a:ln w="28575">
            <a:solidFill>
              <a:srgbClr val="FFFFFF"/>
            </a:solidFill>
          </a:ln>
          <a:effectLst>
            <a:outerShdw dist="71842" dir="2700000" rotWithShape="0">
              <a:srgbClr val="E7E6E6">
                <a:alpha val="5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solidFill>
                  <a:schemeClr val="bg1"/>
                </a:solidFill>
                <a:latin typeface="+mn-ea"/>
              </a:defRPr>
            </a:lvl1pPr>
          </a:lstStyle>
          <a:p>
            <a:pPr marL="342900" indent="-342900">
              <a:buAutoNum type="arabicPeriod"/>
            </a:pPr>
            <a:r>
              <a:rPr lang="en-US" altLang="zh-CN" dirty="0"/>
              <a:t>Device list:  Dozens of ordinary body worn camera, 1pcs docking station</a:t>
            </a:r>
          </a:p>
          <a:p>
            <a:pPr marL="342900" indent="-342900">
              <a:buAutoNum type="arabicPeriod"/>
            </a:pPr>
            <a:r>
              <a:rPr lang="en-US" altLang="zh-CN" dirty="0"/>
              <a:t>Applicable scenarios:  Small and medium-sized places to meet their data security requirements, such as campuses and industrial parks.</a:t>
            </a:r>
          </a:p>
          <a:p>
            <a:pPr marL="342900" indent="-342900">
              <a:buAutoNum type="arabicPeriod"/>
            </a:pPr>
            <a:r>
              <a:rPr lang="en-US" altLang="zh-CN" dirty="0"/>
              <a:t>Advantage: To ensure the safety of data to a certain extent, and the construction is pretty simple-plug in and play, low requirements for the network environment, the cost is not high</a:t>
            </a:r>
          </a:p>
        </p:txBody>
      </p:sp>
    </p:spTree>
    <p:extLst>
      <p:ext uri="{BB962C8B-B14F-4D97-AF65-F5344CB8AC3E}">
        <p14:creationId xmlns:p14="http://schemas.microsoft.com/office/powerpoint/2010/main" val="20894794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Solutions Recommended of BWC</a:t>
            </a:r>
          </a:p>
        </p:txBody>
      </p:sp>
      <p:grpSp>
        <p:nvGrpSpPr>
          <p:cNvPr id="3" name="组合 2"/>
          <p:cNvGrpSpPr/>
          <p:nvPr/>
        </p:nvGrpSpPr>
        <p:grpSpPr>
          <a:xfrm>
            <a:off x="1477771" y="1556792"/>
            <a:ext cx="9339021" cy="3166096"/>
            <a:chOff x="932852" y="1545987"/>
            <a:chExt cx="9883940" cy="3351358"/>
          </a:xfrm>
        </p:grpSpPr>
        <p:sp>
          <p:nvSpPr>
            <p:cNvPr id="2" name="矩形 1"/>
            <p:cNvSpPr/>
            <p:nvPr/>
          </p:nvSpPr>
          <p:spPr>
            <a:xfrm>
              <a:off x="984136" y="1545987"/>
              <a:ext cx="4531573" cy="390941"/>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altLang="zh-CN" b="1" dirty="0">
                  <a:sym typeface="Wingdings"/>
                </a:rPr>
                <a:t>Basic BWC + Docking Station+ DEMS</a:t>
              </a:r>
              <a:endParaRPr lang="zh-CN" altLang="zh-CN" b="1" dirty="0">
                <a:solidFill>
                  <a:srgbClr val="404040"/>
                </a:solidFill>
                <a:latin typeface="+mn-ea"/>
                <a:cs typeface="微软雅黑"/>
                <a:sym typeface="微软雅黑"/>
              </a:endParaRPr>
            </a:p>
          </p:txBody>
        </p:sp>
        <p:grpSp>
          <p:nvGrpSpPr>
            <p:cNvPr id="5" name="组合 4"/>
            <p:cNvGrpSpPr/>
            <p:nvPr/>
          </p:nvGrpSpPr>
          <p:grpSpPr>
            <a:xfrm>
              <a:off x="967995" y="2628637"/>
              <a:ext cx="5952414" cy="2268708"/>
              <a:chOff x="967995" y="2628637"/>
              <a:chExt cx="5952414" cy="2268708"/>
            </a:xfrm>
          </p:grpSpPr>
          <p:cxnSp>
            <p:nvCxnSpPr>
              <p:cNvPr id="4" name="直接箭头连接符 3"/>
              <p:cNvCxnSpPr/>
              <p:nvPr/>
            </p:nvCxnSpPr>
            <p:spPr>
              <a:xfrm>
                <a:off x="2798268" y="4036814"/>
                <a:ext cx="1895738" cy="0"/>
              </a:xfrm>
              <a:prstGeom prst="straightConnector1">
                <a:avLst/>
              </a:prstGeom>
              <a:noFill/>
              <a:ln w="381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sp>
            <p:nvSpPr>
              <p:cNvPr id="12" name="矩形 11"/>
              <p:cNvSpPr/>
              <p:nvPr/>
            </p:nvSpPr>
            <p:spPr>
              <a:xfrm>
                <a:off x="967995" y="4650898"/>
                <a:ext cx="1583471"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Video/ Audio/ Image recording</a:t>
                </a:r>
                <a:endParaRPr lang="zh-CN" altLang="zh-CN" sz="900" b="1" dirty="0">
                  <a:solidFill>
                    <a:srgbClr val="404040"/>
                  </a:solidFill>
                  <a:latin typeface="+mn-ea"/>
                  <a:cs typeface="微软雅黑"/>
                  <a:sym typeface="微软雅黑"/>
                </a:endParaRPr>
              </a:p>
            </p:txBody>
          </p:sp>
          <p:sp>
            <p:nvSpPr>
              <p:cNvPr id="13" name="矩形 12"/>
              <p:cNvSpPr/>
              <p:nvPr/>
            </p:nvSpPr>
            <p:spPr>
              <a:xfrm>
                <a:off x="984137" y="3057341"/>
                <a:ext cx="1310075"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Basic Body Worn Camera</a:t>
                </a:r>
                <a:endParaRPr lang="zh-CN" altLang="zh-CN" sz="900" b="1" dirty="0">
                  <a:solidFill>
                    <a:srgbClr val="404040"/>
                  </a:solidFill>
                  <a:latin typeface="+mn-ea"/>
                  <a:cs typeface="微软雅黑"/>
                  <a:sym typeface="微软雅黑"/>
                </a:endParaRPr>
              </a:p>
            </p:txBody>
          </p:sp>
          <p:sp>
            <p:nvSpPr>
              <p:cNvPr id="14" name="矩形 13"/>
              <p:cNvSpPr/>
              <p:nvPr/>
            </p:nvSpPr>
            <p:spPr>
              <a:xfrm>
                <a:off x="3077435" y="3747024"/>
                <a:ext cx="1044679"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Collection</a:t>
                </a:r>
                <a:endParaRPr lang="zh-CN" altLang="zh-CN" sz="900" b="1" dirty="0">
                  <a:solidFill>
                    <a:srgbClr val="404040"/>
                  </a:solidFill>
                  <a:latin typeface="+mn-ea"/>
                  <a:cs typeface="微软雅黑"/>
                  <a:sym typeface="微软雅黑"/>
                </a:endParaRPr>
              </a:p>
            </p:txBody>
          </p:sp>
          <p:sp>
            <p:nvSpPr>
              <p:cNvPr id="15" name="矩形 14"/>
              <p:cNvSpPr/>
              <p:nvPr/>
            </p:nvSpPr>
            <p:spPr>
              <a:xfrm>
                <a:off x="4223792" y="2628637"/>
                <a:ext cx="2159710"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Multiple Docking Stations</a:t>
                </a:r>
                <a:endParaRPr lang="zh-CN" altLang="zh-CN" sz="900" b="1" dirty="0">
                  <a:solidFill>
                    <a:srgbClr val="404040"/>
                  </a:solidFill>
                  <a:latin typeface="+mn-ea"/>
                  <a:cs typeface="微软雅黑"/>
                  <a:sym typeface="微软雅黑"/>
                </a:endParaRPr>
              </a:p>
            </p:txBody>
          </p:sp>
          <p:sp>
            <p:nvSpPr>
              <p:cNvPr id="16" name="矩形 15"/>
              <p:cNvSpPr/>
              <p:nvPr/>
            </p:nvSpPr>
            <p:spPr>
              <a:xfrm>
                <a:off x="4724518" y="4528015"/>
                <a:ext cx="2195891" cy="3693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Management/ storage, time correction/ power supply</a:t>
                </a:r>
                <a:endParaRPr lang="zh-CN" altLang="zh-CN" sz="900" b="1" dirty="0">
                  <a:solidFill>
                    <a:srgbClr val="404040"/>
                  </a:solidFill>
                  <a:latin typeface="+mn-ea"/>
                  <a:cs typeface="微软雅黑"/>
                  <a:sym typeface="微软雅黑"/>
                </a:endParaRPr>
              </a:p>
            </p:txBody>
          </p:sp>
        </p:grpSp>
        <p:pic>
          <p:nvPicPr>
            <p:cNvPr id="17" name="图片 16">
              <a:extLst>
                <a:ext uri="{FF2B5EF4-FFF2-40B4-BE49-F238E27FC236}">
                  <a16:creationId xmlns:a16="http://schemas.microsoft.com/office/drawing/2014/main" id="{00000000-0008-0000-0000-00000B00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641" y="3080240"/>
              <a:ext cx="1360689" cy="1094312"/>
            </a:xfrm>
            <a:prstGeom prst="rect">
              <a:avLst/>
            </a:prstGeom>
          </p:spPr>
        </p:pic>
        <p:pic>
          <p:nvPicPr>
            <p:cNvPr id="18" name="图片 17">
              <a:extLst>
                <a:ext uri="{FF2B5EF4-FFF2-40B4-BE49-F238E27FC236}">
                  <a16:creationId xmlns:a16="http://schemas.microsoft.com/office/drawing/2014/main" id="{00000000-0008-0000-0000-00000B00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813" y="3352765"/>
              <a:ext cx="1360689" cy="1094312"/>
            </a:xfrm>
            <a:prstGeom prst="rect">
              <a:avLst/>
            </a:prstGeom>
          </p:spPr>
        </p:pic>
        <p:cxnSp>
          <p:nvCxnSpPr>
            <p:cNvPr id="22" name="直接箭头连接符 21"/>
            <p:cNvCxnSpPr/>
            <p:nvPr/>
          </p:nvCxnSpPr>
          <p:spPr>
            <a:xfrm>
              <a:off x="6432510" y="4005064"/>
              <a:ext cx="1895738" cy="0"/>
            </a:xfrm>
            <a:prstGeom prst="straightConnector1">
              <a:avLst/>
            </a:prstGeom>
            <a:noFill/>
            <a:ln w="381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sp>
          <p:nvSpPr>
            <p:cNvPr id="25" name="矩形 24"/>
            <p:cNvSpPr/>
            <p:nvPr/>
          </p:nvSpPr>
          <p:spPr>
            <a:xfrm>
              <a:off x="6757305" y="3621313"/>
              <a:ext cx="922871"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Upload</a:t>
              </a:r>
              <a:endParaRPr lang="zh-CN" altLang="zh-CN" sz="900" b="1" dirty="0">
                <a:solidFill>
                  <a:srgbClr val="404040"/>
                </a:solidFill>
                <a:latin typeface="+mn-ea"/>
                <a:cs typeface="微软雅黑"/>
                <a:sym typeface="微软雅黑"/>
              </a:endParaRPr>
            </a:p>
          </p:txBody>
        </p:sp>
        <p:sp>
          <p:nvSpPr>
            <p:cNvPr id="26" name="矩形 25"/>
            <p:cNvSpPr/>
            <p:nvPr/>
          </p:nvSpPr>
          <p:spPr>
            <a:xfrm>
              <a:off x="8135771" y="4461166"/>
              <a:ext cx="2507672"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Management of important historical data</a:t>
              </a:r>
              <a:endParaRPr lang="zh-CN" altLang="zh-CN" sz="900" b="1" dirty="0">
                <a:solidFill>
                  <a:srgbClr val="404040"/>
                </a:solidFill>
                <a:latin typeface="+mn-ea"/>
                <a:cs typeface="微软雅黑"/>
                <a:sym typeface="微软雅黑"/>
              </a:endParaRPr>
            </a:p>
          </p:txBody>
        </p:sp>
        <p:sp>
          <p:nvSpPr>
            <p:cNvPr id="27" name="矩形 26"/>
            <p:cNvSpPr/>
            <p:nvPr/>
          </p:nvSpPr>
          <p:spPr>
            <a:xfrm>
              <a:off x="8501022" y="2490138"/>
              <a:ext cx="475298"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DEMS</a:t>
              </a:r>
              <a:endParaRPr lang="zh-CN" altLang="zh-CN" sz="900" b="1" dirty="0">
                <a:solidFill>
                  <a:srgbClr val="404040"/>
                </a:solidFill>
                <a:latin typeface="+mn-ea"/>
                <a:cs typeface="微软雅黑"/>
                <a:sym typeface="微软雅黑"/>
              </a:endParaRPr>
            </a:p>
          </p:txBody>
        </p:sp>
        <p:sp>
          <p:nvSpPr>
            <p:cNvPr id="28" name="矩形 27"/>
            <p:cNvSpPr/>
            <p:nvPr/>
          </p:nvSpPr>
          <p:spPr>
            <a:xfrm>
              <a:off x="9562956" y="2674803"/>
              <a:ext cx="1253836"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storage server</a:t>
              </a:r>
              <a:endParaRPr lang="zh-CN" altLang="zh-CN" sz="900" b="1" dirty="0">
                <a:solidFill>
                  <a:srgbClr val="404040"/>
                </a:solidFill>
                <a:latin typeface="+mn-ea"/>
                <a:cs typeface="微软雅黑"/>
                <a:sym typeface="微软雅黑"/>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852" y="3311332"/>
              <a:ext cx="1089837" cy="1149834"/>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7771" y="3400028"/>
              <a:ext cx="1089837" cy="1149834"/>
            </a:xfrm>
            <a:prstGeom prst="rect">
              <a:avLst/>
            </a:prstGeom>
          </p:spPr>
        </p:pic>
      </p:grpSp>
      <p:sp>
        <p:nvSpPr>
          <p:cNvPr id="32" name="TextBox 31"/>
          <p:cNvSpPr txBox="1"/>
          <p:nvPr/>
        </p:nvSpPr>
        <p:spPr>
          <a:xfrm>
            <a:off x="1506084" y="5126751"/>
            <a:ext cx="7848872" cy="1224136"/>
          </a:xfrm>
          <a:prstGeom prst="rect">
            <a:avLst/>
          </a:prstGeom>
          <a:solidFill>
            <a:srgbClr val="149FC1">
              <a:alpha val="80000"/>
            </a:srgbClr>
          </a:solidFill>
          <a:ln w="28575">
            <a:solidFill>
              <a:srgbClr val="FFFFFF"/>
            </a:solidFill>
          </a:ln>
          <a:effectLst>
            <a:outerShdw dist="71842" dir="2700000" rotWithShape="0">
              <a:srgbClr val="E7E6E6">
                <a:alpha val="5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solidFill>
                  <a:schemeClr val="bg1"/>
                </a:solidFill>
                <a:latin typeface="+mn-ea"/>
              </a:defRPr>
            </a:lvl1pPr>
          </a:lstStyle>
          <a:p>
            <a:pPr marL="342900" indent="-342900">
              <a:buAutoNum type="arabicPeriod"/>
            </a:pPr>
            <a:r>
              <a:rPr lang="en-US" altLang="zh-CN" dirty="0"/>
              <a:t>Device list:  Dozens of ordinary body worn cameras, several docking stations located in different places</a:t>
            </a:r>
          </a:p>
          <a:p>
            <a:pPr marL="342900" indent="-342900">
              <a:buAutoNum type="arabicPeriod"/>
            </a:pPr>
            <a:r>
              <a:rPr lang="en-US" altLang="zh-CN" dirty="0"/>
              <a:t>Applicable scenarios:  The data of body worn camera needs centralized management, suits police stations, large parks</a:t>
            </a:r>
          </a:p>
          <a:p>
            <a:pPr marL="342900" indent="-342900">
              <a:buAutoNum type="arabicPeriod"/>
            </a:pPr>
            <a:r>
              <a:rPr lang="en-US" altLang="zh-CN" dirty="0"/>
              <a:t>Advantage: Centralized management of data, users and devices</a:t>
            </a:r>
          </a:p>
        </p:txBody>
      </p:sp>
      <p:grpSp>
        <p:nvGrpSpPr>
          <p:cNvPr id="33" name="组合 32"/>
          <p:cNvGrpSpPr/>
          <p:nvPr/>
        </p:nvGrpSpPr>
        <p:grpSpPr>
          <a:xfrm>
            <a:off x="8653312" y="3224549"/>
            <a:ext cx="1629955" cy="884305"/>
            <a:chOff x="6208693" y="3079022"/>
            <a:chExt cx="966612" cy="502362"/>
          </a:xfrm>
        </p:grpSpPr>
        <p:cxnSp>
          <p:nvCxnSpPr>
            <p:cNvPr id="34" name="直接连接符 33"/>
            <p:cNvCxnSpPr/>
            <p:nvPr/>
          </p:nvCxnSpPr>
          <p:spPr>
            <a:xfrm flipV="1">
              <a:off x="6253682" y="3157583"/>
              <a:ext cx="921623" cy="587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pic>
          <p:nvPicPr>
            <p:cNvPr id="35"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240"/>
            <a:stretch/>
          </p:blipFill>
          <p:spPr bwMode="auto">
            <a:xfrm>
              <a:off x="6208693" y="3079022"/>
              <a:ext cx="298783" cy="5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35">
              <a:extLst>
                <a:ext uri="{FF2B5EF4-FFF2-40B4-BE49-F238E27FC236}">
                  <a16:creationId xmlns:a16="http://schemas.microsoft.com/office/drawing/2014/main" id="{168DE2E6-DB95-644C-8955-EB536C42B9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0920" y="3133043"/>
              <a:ext cx="394385" cy="379829"/>
            </a:xfrm>
            <a:prstGeom prst="rect">
              <a:avLst/>
            </a:prstGeom>
          </p:spPr>
        </p:pic>
      </p:grpSp>
    </p:spTree>
    <p:extLst>
      <p:ext uri="{BB962C8B-B14F-4D97-AF65-F5344CB8AC3E}">
        <p14:creationId xmlns:p14="http://schemas.microsoft.com/office/powerpoint/2010/main" val="25864498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Solutions Recommended of BWC</a:t>
            </a:r>
          </a:p>
        </p:txBody>
      </p:sp>
      <p:grpSp>
        <p:nvGrpSpPr>
          <p:cNvPr id="4" name="组合 3"/>
          <p:cNvGrpSpPr/>
          <p:nvPr/>
        </p:nvGrpSpPr>
        <p:grpSpPr>
          <a:xfrm>
            <a:off x="192401" y="1365886"/>
            <a:ext cx="9042056" cy="5181177"/>
            <a:chOff x="192401" y="1556791"/>
            <a:chExt cx="9042056" cy="5181177"/>
          </a:xfrm>
        </p:grpSpPr>
        <p:sp>
          <p:nvSpPr>
            <p:cNvPr id="2" name="矩形 1"/>
            <p:cNvSpPr/>
            <p:nvPr/>
          </p:nvSpPr>
          <p:spPr>
            <a:xfrm>
              <a:off x="984136" y="1556791"/>
              <a:ext cx="5989650" cy="3693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285750" indent="-285750">
                <a:buFont typeface="Wingdings"/>
                <a:buChar char=""/>
              </a:pPr>
              <a:r>
                <a:rPr lang="en-US" altLang="zh-CN" b="1" dirty="0">
                  <a:sym typeface="Wingdings"/>
                </a:rPr>
                <a:t>All models BWCs + Docking Station + </a:t>
              </a:r>
              <a:r>
                <a:rPr lang="en-US" altLang="zh-CN" b="1" dirty="0" err="1">
                  <a:sym typeface="Wingdings"/>
                </a:rPr>
                <a:t>iDEM</a:t>
              </a:r>
              <a:r>
                <a:rPr lang="en-US" altLang="zh-CN" b="1" dirty="0">
                  <a:sym typeface="Wingdings"/>
                </a:rPr>
                <a:t> (MVMS+DEMS)</a:t>
              </a:r>
            </a:p>
          </p:txBody>
        </p:sp>
        <p:sp>
          <p:nvSpPr>
            <p:cNvPr id="35" name="圆角矩形 164"/>
            <p:cNvSpPr/>
            <p:nvPr/>
          </p:nvSpPr>
          <p:spPr>
            <a:xfrm>
              <a:off x="3723881" y="5465670"/>
              <a:ext cx="984784" cy="908435"/>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p>
          </p:txBody>
        </p:sp>
        <p:sp>
          <p:nvSpPr>
            <p:cNvPr id="37" name="直接箭头连接符 166"/>
            <p:cNvSpPr/>
            <p:nvPr/>
          </p:nvSpPr>
          <p:spPr>
            <a:xfrm>
              <a:off x="2385504" y="5039782"/>
              <a:ext cx="1338379" cy="969351"/>
            </a:xfrm>
            <a:prstGeom prst="line">
              <a:avLst/>
            </a:prstGeom>
            <a:ln w="25400">
              <a:solidFill>
                <a:schemeClr val="accent1"/>
              </a:solidFill>
              <a:miter/>
              <a:tailEnd type="triangle"/>
            </a:ln>
          </p:spPr>
          <p:txBody>
            <a:bodyPr lIns="45719" rIns="45719"/>
            <a:lstStyle/>
            <a:p>
              <a:endParaRPr sz="900"/>
            </a:p>
          </p:txBody>
        </p:sp>
        <p:sp>
          <p:nvSpPr>
            <p:cNvPr id="41" name="直接箭头连接符 172"/>
            <p:cNvSpPr/>
            <p:nvPr/>
          </p:nvSpPr>
          <p:spPr>
            <a:xfrm>
              <a:off x="4779575" y="5937826"/>
              <a:ext cx="1172409" cy="57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chemeClr val="accent1"/>
              </a:solidFill>
              <a:miter/>
              <a:tailEnd type="triangle"/>
            </a:ln>
          </p:spPr>
          <p:txBody>
            <a:bodyPr/>
            <a:lstStyle/>
            <a:p>
              <a:endParaRPr sz="900"/>
            </a:p>
          </p:txBody>
        </p:sp>
        <p:pic>
          <p:nvPicPr>
            <p:cNvPr id="53" name="对象 186" descr="对象 186"/>
            <p:cNvPicPr>
              <a:picLocks noChangeAspect="1"/>
            </p:cNvPicPr>
            <p:nvPr/>
          </p:nvPicPr>
          <p:blipFill>
            <a:blip r:embed="rId4"/>
            <a:stretch>
              <a:fillRect/>
            </a:stretch>
          </p:blipFill>
          <p:spPr>
            <a:xfrm>
              <a:off x="6752811" y="3523327"/>
              <a:ext cx="220976" cy="45720"/>
            </a:xfrm>
            <a:prstGeom prst="rect">
              <a:avLst/>
            </a:prstGeom>
            <a:ln w="12700">
              <a:miter lim="400000"/>
            </a:ln>
          </p:spPr>
        </p:pic>
        <p:sp>
          <p:nvSpPr>
            <p:cNvPr id="54" name="圆角矩形 187"/>
            <p:cNvSpPr/>
            <p:nvPr/>
          </p:nvSpPr>
          <p:spPr>
            <a:xfrm>
              <a:off x="6174183" y="2989065"/>
              <a:ext cx="1060451" cy="1000014"/>
            </a:xfrm>
            <a:prstGeom prst="roundRect">
              <a:avLst>
                <a:gd name="adj" fmla="val 16667"/>
              </a:avLst>
            </a:prstGeom>
            <a:ln w="12700">
              <a:solidFill>
                <a:srgbClr val="00B0F0"/>
              </a:solidFill>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p>
          </p:txBody>
        </p:sp>
        <p:sp>
          <p:nvSpPr>
            <p:cNvPr id="55" name="圆角矩形 188"/>
            <p:cNvSpPr/>
            <p:nvPr/>
          </p:nvSpPr>
          <p:spPr>
            <a:xfrm>
              <a:off x="6174183" y="5267929"/>
              <a:ext cx="1150513" cy="985908"/>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p>
          </p:txBody>
        </p:sp>
        <p:sp>
          <p:nvSpPr>
            <p:cNvPr id="56" name="直接箭头连接符 189"/>
            <p:cNvSpPr/>
            <p:nvPr/>
          </p:nvSpPr>
          <p:spPr>
            <a:xfrm flipV="1">
              <a:off x="4577564" y="3554703"/>
              <a:ext cx="1405823" cy="6662"/>
            </a:xfrm>
            <a:prstGeom prst="line">
              <a:avLst/>
            </a:prstGeom>
            <a:ln w="25400">
              <a:solidFill>
                <a:schemeClr val="accent1"/>
              </a:solidFill>
              <a:miter/>
              <a:tailEnd type="triangle"/>
            </a:ln>
          </p:spPr>
          <p:txBody>
            <a:bodyPr lIns="45719" rIns="45719"/>
            <a:lstStyle/>
            <a:p>
              <a:endParaRPr sz="900"/>
            </a:p>
          </p:txBody>
        </p:sp>
        <p:sp>
          <p:nvSpPr>
            <p:cNvPr id="57" name="Freeform 15"/>
            <p:cNvSpPr/>
            <p:nvPr/>
          </p:nvSpPr>
          <p:spPr>
            <a:xfrm rot="3199297">
              <a:off x="3117684" y="3576333"/>
              <a:ext cx="112206" cy="708184"/>
            </a:xfrm>
            <a:custGeom>
              <a:avLst/>
              <a:gdLst/>
              <a:ahLst/>
              <a:cxnLst>
                <a:cxn ang="0">
                  <a:pos x="wd2" y="hd2"/>
                </a:cxn>
                <a:cxn ang="5400000">
                  <a:pos x="wd2" y="hd2"/>
                </a:cxn>
                <a:cxn ang="10800000">
                  <a:pos x="wd2" y="hd2"/>
                </a:cxn>
                <a:cxn ang="16200000">
                  <a:pos x="wd2" y="hd2"/>
                </a:cxn>
              </a:cxnLst>
              <a:rect l="0" t="0" r="r" b="b"/>
              <a:pathLst>
                <a:path w="21600" h="21600" extrusionOk="0">
                  <a:moveTo>
                    <a:pt x="21600" y="12870"/>
                  </a:moveTo>
                  <a:lnTo>
                    <a:pt x="4651" y="0"/>
                  </a:lnTo>
                  <a:lnTo>
                    <a:pt x="11976" y="9581"/>
                  </a:lnTo>
                  <a:lnTo>
                    <a:pt x="0" y="7779"/>
                  </a:lnTo>
                  <a:lnTo>
                    <a:pt x="16093" y="21600"/>
                  </a:lnTo>
                  <a:lnTo>
                    <a:pt x="8287" y="11451"/>
                  </a:lnTo>
                  <a:lnTo>
                    <a:pt x="21600" y="12870"/>
                  </a:lnTo>
                  <a:close/>
                </a:path>
              </a:pathLst>
            </a:custGeom>
            <a:solidFill>
              <a:srgbClr val="FFCC66"/>
            </a:solidFill>
            <a:ln>
              <a:solidFill>
                <a:srgbClr val="ECF6A2"/>
              </a:solidFill>
            </a:ln>
          </p:spPr>
          <p:txBody>
            <a:bodyPr lIns="45719" rIns="45719" anchor="ctr"/>
            <a:lstStyle/>
            <a:p>
              <a:pPr>
                <a:defRPr sz="1100">
                  <a:solidFill>
                    <a:srgbClr val="262626"/>
                  </a:solidFill>
                  <a:latin typeface="微软雅黑"/>
                  <a:ea typeface="微软雅黑"/>
                  <a:cs typeface="微软雅黑"/>
                  <a:sym typeface="微软雅黑"/>
                </a:defRPr>
              </a:pPr>
              <a:endParaRPr sz="900"/>
            </a:p>
          </p:txBody>
        </p:sp>
        <p:grpSp>
          <p:nvGrpSpPr>
            <p:cNvPr id="58" name="Group 250"/>
            <p:cNvGrpSpPr/>
            <p:nvPr/>
          </p:nvGrpSpPr>
          <p:grpSpPr>
            <a:xfrm>
              <a:off x="3371738" y="2653448"/>
              <a:ext cx="851884" cy="1173756"/>
              <a:chOff x="0" y="0"/>
              <a:chExt cx="851883" cy="1173754"/>
            </a:xfrm>
          </p:grpSpPr>
          <p:grpSp>
            <p:nvGrpSpPr>
              <p:cNvPr id="59" name="Group 251"/>
              <p:cNvGrpSpPr/>
              <p:nvPr/>
            </p:nvGrpSpPr>
            <p:grpSpPr>
              <a:xfrm>
                <a:off x="-1" y="348102"/>
                <a:ext cx="791816" cy="825653"/>
                <a:chOff x="0" y="0"/>
                <a:chExt cx="791814" cy="825651"/>
              </a:xfrm>
            </p:grpSpPr>
            <p:grpSp>
              <p:nvGrpSpPr>
                <p:cNvPr id="70" name="Group 252"/>
                <p:cNvGrpSpPr/>
                <p:nvPr/>
              </p:nvGrpSpPr>
              <p:grpSpPr>
                <a:xfrm>
                  <a:off x="-1" y="18512"/>
                  <a:ext cx="791816" cy="807140"/>
                  <a:chOff x="0" y="0"/>
                  <a:chExt cx="791814" cy="807138"/>
                </a:xfrm>
              </p:grpSpPr>
              <p:sp>
                <p:nvSpPr>
                  <p:cNvPr id="79" name="Freeform 253"/>
                  <p:cNvSpPr/>
                  <p:nvPr/>
                </p:nvSpPr>
                <p:spPr>
                  <a:xfrm>
                    <a:off x="0" y="403569"/>
                    <a:ext cx="320919" cy="268060"/>
                  </a:xfrm>
                  <a:custGeom>
                    <a:avLst/>
                    <a:gdLst/>
                    <a:ahLst/>
                    <a:cxnLst>
                      <a:cxn ang="0">
                        <a:pos x="wd2" y="hd2"/>
                      </a:cxn>
                      <a:cxn ang="5400000">
                        <a:pos x="wd2" y="hd2"/>
                      </a:cxn>
                      <a:cxn ang="10800000">
                        <a:pos x="wd2" y="hd2"/>
                      </a:cxn>
                      <a:cxn ang="16200000">
                        <a:pos x="wd2" y="hd2"/>
                      </a:cxn>
                    </a:cxnLst>
                    <a:rect l="0" t="0" r="r" b="b"/>
                    <a:pathLst>
                      <a:path w="21600" h="21600" extrusionOk="0">
                        <a:moveTo>
                          <a:pt x="16101" y="0"/>
                        </a:moveTo>
                        <a:lnTo>
                          <a:pt x="21600" y="10740"/>
                        </a:lnTo>
                        <a:lnTo>
                          <a:pt x="16101" y="21600"/>
                        </a:lnTo>
                        <a:lnTo>
                          <a:pt x="5536" y="21600"/>
                        </a:lnTo>
                        <a:lnTo>
                          <a:pt x="0" y="10740"/>
                        </a:lnTo>
                        <a:lnTo>
                          <a:pt x="0" y="10979"/>
                        </a:lnTo>
                        <a:lnTo>
                          <a:pt x="5536" y="298"/>
                        </a:lnTo>
                        <a:lnTo>
                          <a:pt x="16101" y="298"/>
                        </a:lnTo>
                        <a:lnTo>
                          <a:pt x="1610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80" name="Freeform 254"/>
                  <p:cNvSpPr/>
                  <p:nvPr/>
                </p:nvSpPr>
                <p:spPr>
                  <a:xfrm>
                    <a:off x="237598" y="273242"/>
                    <a:ext cx="320919" cy="264357"/>
                  </a:xfrm>
                  <a:custGeom>
                    <a:avLst/>
                    <a:gdLst/>
                    <a:ahLst/>
                    <a:cxnLst>
                      <a:cxn ang="0">
                        <a:pos x="wd2" y="hd2"/>
                      </a:cxn>
                      <a:cxn ang="5400000">
                        <a:pos x="wd2" y="hd2"/>
                      </a:cxn>
                      <a:cxn ang="10800000">
                        <a:pos x="wd2" y="hd2"/>
                      </a:cxn>
                      <a:cxn ang="16200000">
                        <a:pos x="wd2" y="hd2"/>
                      </a:cxn>
                    </a:cxnLst>
                    <a:rect l="0" t="0" r="r" b="b"/>
                    <a:pathLst>
                      <a:path w="21600" h="21600" extrusionOk="0">
                        <a:moveTo>
                          <a:pt x="16028" y="0"/>
                        </a:moveTo>
                        <a:lnTo>
                          <a:pt x="21600" y="10770"/>
                        </a:lnTo>
                        <a:lnTo>
                          <a:pt x="16028" y="21600"/>
                        </a:lnTo>
                        <a:lnTo>
                          <a:pt x="5499" y="21600"/>
                        </a:lnTo>
                        <a:lnTo>
                          <a:pt x="0" y="10951"/>
                        </a:lnTo>
                        <a:lnTo>
                          <a:pt x="5499" y="0"/>
                        </a:lnTo>
                        <a:lnTo>
                          <a:pt x="1602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81" name="Freeform 255"/>
                  <p:cNvSpPr/>
                  <p:nvPr/>
                </p:nvSpPr>
                <p:spPr>
                  <a:xfrm>
                    <a:off x="235985" y="539079"/>
                    <a:ext cx="320382" cy="268060"/>
                  </a:xfrm>
                  <a:custGeom>
                    <a:avLst/>
                    <a:gdLst/>
                    <a:ahLst/>
                    <a:cxnLst>
                      <a:cxn ang="0">
                        <a:pos x="wd2" y="hd2"/>
                      </a:cxn>
                      <a:cxn ang="5400000">
                        <a:pos x="wd2" y="hd2"/>
                      </a:cxn>
                      <a:cxn ang="10800000">
                        <a:pos x="wd2" y="hd2"/>
                      </a:cxn>
                      <a:cxn ang="16200000">
                        <a:pos x="wd2" y="hd2"/>
                      </a:cxn>
                    </a:cxnLst>
                    <a:rect l="0" t="0" r="r" b="b"/>
                    <a:pathLst>
                      <a:path w="21600" h="21600" extrusionOk="0">
                        <a:moveTo>
                          <a:pt x="16055" y="0"/>
                        </a:moveTo>
                        <a:lnTo>
                          <a:pt x="21600" y="10860"/>
                        </a:lnTo>
                        <a:lnTo>
                          <a:pt x="16055" y="21540"/>
                        </a:lnTo>
                        <a:lnTo>
                          <a:pt x="16055" y="21600"/>
                        </a:lnTo>
                        <a:lnTo>
                          <a:pt x="5509" y="21600"/>
                        </a:lnTo>
                        <a:lnTo>
                          <a:pt x="0" y="10860"/>
                        </a:lnTo>
                        <a:lnTo>
                          <a:pt x="5509" y="0"/>
                        </a:lnTo>
                        <a:lnTo>
                          <a:pt x="16055"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82" name="Freeform 256"/>
                  <p:cNvSpPr/>
                  <p:nvPr/>
                </p:nvSpPr>
                <p:spPr>
                  <a:xfrm>
                    <a:off x="469820" y="40727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681"/>
                        </a:lnTo>
                        <a:lnTo>
                          <a:pt x="16011" y="21600"/>
                        </a:lnTo>
                        <a:lnTo>
                          <a:pt x="5589" y="21600"/>
                        </a:lnTo>
                        <a:lnTo>
                          <a:pt x="0" y="10681"/>
                        </a:lnTo>
                        <a:lnTo>
                          <a:pt x="5589" y="239"/>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83" name="Freeform 257"/>
                  <p:cNvSpPr/>
                  <p:nvPr/>
                </p:nvSpPr>
                <p:spPr>
                  <a:xfrm>
                    <a:off x="469820" y="13773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681"/>
                        </a:lnTo>
                        <a:lnTo>
                          <a:pt x="16011" y="21361"/>
                        </a:lnTo>
                        <a:lnTo>
                          <a:pt x="16011" y="21600"/>
                        </a:lnTo>
                        <a:lnTo>
                          <a:pt x="5589" y="21600"/>
                        </a:lnTo>
                        <a:lnTo>
                          <a:pt x="0" y="10681"/>
                        </a:lnTo>
                        <a:lnTo>
                          <a:pt x="5589" y="60"/>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84" name="Freeform 258"/>
                  <p:cNvSpPr/>
                  <p:nvPr/>
                </p:nvSpPr>
                <p:spPr>
                  <a:xfrm>
                    <a:off x="235985" y="0"/>
                    <a:ext cx="322532" cy="268059"/>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740"/>
                        </a:lnTo>
                        <a:lnTo>
                          <a:pt x="15948" y="21600"/>
                        </a:lnTo>
                        <a:lnTo>
                          <a:pt x="5580" y="21600"/>
                        </a:lnTo>
                        <a:lnTo>
                          <a:pt x="0" y="10740"/>
                        </a:lnTo>
                        <a:lnTo>
                          <a:pt x="5580" y="298"/>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85" name="Freeform 259"/>
                  <p:cNvSpPr/>
                  <p:nvPr/>
                </p:nvSpPr>
                <p:spPr>
                  <a:xfrm>
                    <a:off x="0" y="137731"/>
                    <a:ext cx="322532" cy="26806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681"/>
                        </a:lnTo>
                        <a:lnTo>
                          <a:pt x="15948" y="21361"/>
                        </a:lnTo>
                        <a:lnTo>
                          <a:pt x="15948" y="21600"/>
                        </a:lnTo>
                        <a:lnTo>
                          <a:pt x="5580" y="21600"/>
                        </a:lnTo>
                        <a:lnTo>
                          <a:pt x="0" y="10681"/>
                        </a:lnTo>
                        <a:lnTo>
                          <a:pt x="5580" y="60"/>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grpSp>
            <p:grpSp>
              <p:nvGrpSpPr>
                <p:cNvPr id="71" name="Group 260"/>
                <p:cNvGrpSpPr/>
                <p:nvPr/>
              </p:nvGrpSpPr>
              <p:grpSpPr>
                <a:xfrm>
                  <a:off x="-1" y="0"/>
                  <a:ext cx="791816" cy="807139"/>
                  <a:chOff x="0" y="0"/>
                  <a:chExt cx="791814" cy="807138"/>
                </a:xfrm>
              </p:grpSpPr>
              <p:sp>
                <p:nvSpPr>
                  <p:cNvPr id="72" name="Freeform 261"/>
                  <p:cNvSpPr/>
                  <p:nvPr/>
                </p:nvSpPr>
                <p:spPr>
                  <a:xfrm>
                    <a:off x="0" y="403569"/>
                    <a:ext cx="320919" cy="268800"/>
                  </a:xfrm>
                  <a:custGeom>
                    <a:avLst/>
                    <a:gdLst/>
                    <a:ahLst/>
                    <a:cxnLst>
                      <a:cxn ang="0">
                        <a:pos x="wd2" y="hd2"/>
                      </a:cxn>
                      <a:cxn ang="5400000">
                        <a:pos x="wd2" y="hd2"/>
                      </a:cxn>
                      <a:cxn ang="10800000">
                        <a:pos x="wd2" y="hd2"/>
                      </a:cxn>
                      <a:cxn ang="16200000">
                        <a:pos x="wd2" y="hd2"/>
                      </a:cxn>
                    </a:cxnLst>
                    <a:rect l="0" t="0" r="r" b="b"/>
                    <a:pathLst>
                      <a:path w="21600" h="21600" extrusionOk="0">
                        <a:moveTo>
                          <a:pt x="16101" y="0"/>
                        </a:moveTo>
                        <a:lnTo>
                          <a:pt x="21600" y="10711"/>
                        </a:lnTo>
                        <a:lnTo>
                          <a:pt x="16101" y="21600"/>
                        </a:lnTo>
                        <a:lnTo>
                          <a:pt x="5536" y="21600"/>
                        </a:lnTo>
                        <a:lnTo>
                          <a:pt x="0" y="10711"/>
                        </a:lnTo>
                        <a:lnTo>
                          <a:pt x="0" y="11008"/>
                        </a:lnTo>
                        <a:lnTo>
                          <a:pt x="5536" y="298"/>
                        </a:lnTo>
                        <a:lnTo>
                          <a:pt x="16101" y="298"/>
                        </a:lnTo>
                        <a:lnTo>
                          <a:pt x="1610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73" name="Freeform 262"/>
                  <p:cNvSpPr/>
                  <p:nvPr/>
                </p:nvSpPr>
                <p:spPr>
                  <a:xfrm>
                    <a:off x="237598" y="273242"/>
                    <a:ext cx="320919" cy="264357"/>
                  </a:xfrm>
                  <a:custGeom>
                    <a:avLst/>
                    <a:gdLst/>
                    <a:ahLst/>
                    <a:cxnLst>
                      <a:cxn ang="0">
                        <a:pos x="wd2" y="hd2"/>
                      </a:cxn>
                      <a:cxn ang="5400000">
                        <a:pos x="wd2" y="hd2"/>
                      </a:cxn>
                      <a:cxn ang="10800000">
                        <a:pos x="wd2" y="hd2"/>
                      </a:cxn>
                      <a:cxn ang="16200000">
                        <a:pos x="wd2" y="hd2"/>
                      </a:cxn>
                    </a:cxnLst>
                    <a:rect l="0" t="0" r="r" b="b"/>
                    <a:pathLst>
                      <a:path w="21600" h="21600" extrusionOk="0">
                        <a:moveTo>
                          <a:pt x="16028" y="0"/>
                        </a:moveTo>
                        <a:lnTo>
                          <a:pt x="21600" y="10770"/>
                        </a:lnTo>
                        <a:lnTo>
                          <a:pt x="16028" y="21600"/>
                        </a:lnTo>
                        <a:lnTo>
                          <a:pt x="5499" y="21600"/>
                        </a:lnTo>
                        <a:lnTo>
                          <a:pt x="0" y="10951"/>
                        </a:lnTo>
                        <a:lnTo>
                          <a:pt x="5499" y="0"/>
                        </a:lnTo>
                        <a:lnTo>
                          <a:pt x="1602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74" name="Freeform 263"/>
                  <p:cNvSpPr/>
                  <p:nvPr/>
                </p:nvSpPr>
                <p:spPr>
                  <a:xfrm>
                    <a:off x="235985" y="539079"/>
                    <a:ext cx="320382" cy="268060"/>
                  </a:xfrm>
                  <a:custGeom>
                    <a:avLst/>
                    <a:gdLst/>
                    <a:ahLst/>
                    <a:cxnLst>
                      <a:cxn ang="0">
                        <a:pos x="wd2" y="hd2"/>
                      </a:cxn>
                      <a:cxn ang="5400000">
                        <a:pos x="wd2" y="hd2"/>
                      </a:cxn>
                      <a:cxn ang="10800000">
                        <a:pos x="wd2" y="hd2"/>
                      </a:cxn>
                      <a:cxn ang="16200000">
                        <a:pos x="wd2" y="hd2"/>
                      </a:cxn>
                    </a:cxnLst>
                    <a:rect l="0" t="0" r="r" b="b"/>
                    <a:pathLst>
                      <a:path w="21600" h="21600" extrusionOk="0">
                        <a:moveTo>
                          <a:pt x="16055" y="0"/>
                        </a:moveTo>
                        <a:lnTo>
                          <a:pt x="21600" y="10919"/>
                        </a:lnTo>
                        <a:lnTo>
                          <a:pt x="16055" y="21540"/>
                        </a:lnTo>
                        <a:lnTo>
                          <a:pt x="16055" y="21600"/>
                        </a:lnTo>
                        <a:lnTo>
                          <a:pt x="5509" y="21600"/>
                        </a:lnTo>
                        <a:lnTo>
                          <a:pt x="0" y="10919"/>
                        </a:lnTo>
                        <a:lnTo>
                          <a:pt x="5509" y="0"/>
                        </a:lnTo>
                        <a:lnTo>
                          <a:pt x="16055"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75" name="Freeform 264"/>
                  <p:cNvSpPr/>
                  <p:nvPr/>
                </p:nvSpPr>
                <p:spPr>
                  <a:xfrm>
                    <a:off x="469820" y="40727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740"/>
                        </a:lnTo>
                        <a:lnTo>
                          <a:pt x="16011" y="21600"/>
                        </a:lnTo>
                        <a:lnTo>
                          <a:pt x="5589" y="21600"/>
                        </a:lnTo>
                        <a:lnTo>
                          <a:pt x="0" y="10740"/>
                        </a:lnTo>
                        <a:lnTo>
                          <a:pt x="5589" y="298"/>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76" name="Freeform 265"/>
                  <p:cNvSpPr/>
                  <p:nvPr/>
                </p:nvSpPr>
                <p:spPr>
                  <a:xfrm>
                    <a:off x="469820" y="13773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740"/>
                        </a:lnTo>
                        <a:lnTo>
                          <a:pt x="16011" y="21361"/>
                        </a:lnTo>
                        <a:lnTo>
                          <a:pt x="16011" y="21600"/>
                        </a:lnTo>
                        <a:lnTo>
                          <a:pt x="5589" y="21600"/>
                        </a:lnTo>
                        <a:lnTo>
                          <a:pt x="0" y="10740"/>
                        </a:lnTo>
                        <a:lnTo>
                          <a:pt x="5589" y="119"/>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77" name="Freeform 266"/>
                  <p:cNvSpPr/>
                  <p:nvPr/>
                </p:nvSpPr>
                <p:spPr>
                  <a:xfrm>
                    <a:off x="235985" y="0"/>
                    <a:ext cx="322532" cy="26880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711"/>
                        </a:lnTo>
                        <a:lnTo>
                          <a:pt x="15948" y="21600"/>
                        </a:lnTo>
                        <a:lnTo>
                          <a:pt x="5580" y="21600"/>
                        </a:lnTo>
                        <a:lnTo>
                          <a:pt x="0" y="10711"/>
                        </a:lnTo>
                        <a:lnTo>
                          <a:pt x="5580" y="298"/>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sp>
                <p:nvSpPr>
                  <p:cNvPr id="78" name="Freeform 267"/>
                  <p:cNvSpPr/>
                  <p:nvPr/>
                </p:nvSpPr>
                <p:spPr>
                  <a:xfrm>
                    <a:off x="0" y="137731"/>
                    <a:ext cx="322532" cy="26806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740"/>
                        </a:lnTo>
                        <a:lnTo>
                          <a:pt x="15948" y="21361"/>
                        </a:lnTo>
                        <a:lnTo>
                          <a:pt x="15948" y="21600"/>
                        </a:lnTo>
                        <a:lnTo>
                          <a:pt x="5580" y="21600"/>
                        </a:lnTo>
                        <a:lnTo>
                          <a:pt x="0" y="10740"/>
                        </a:lnTo>
                        <a:lnTo>
                          <a:pt x="5580" y="119"/>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p>
                </p:txBody>
              </p:sp>
            </p:grpSp>
          </p:grpSp>
          <p:grpSp>
            <p:nvGrpSpPr>
              <p:cNvPr id="60" name="Group 268"/>
              <p:cNvGrpSpPr/>
              <p:nvPr/>
            </p:nvGrpSpPr>
            <p:grpSpPr>
              <a:xfrm>
                <a:off x="572017" y="461804"/>
                <a:ext cx="279867" cy="524780"/>
                <a:chOff x="0" y="0"/>
                <a:chExt cx="279865" cy="524778"/>
              </a:xfrm>
            </p:grpSpPr>
            <p:pic>
              <p:nvPicPr>
                <p:cNvPr id="68" name="Picture 269" descr="Picture 269"/>
                <p:cNvPicPr>
                  <a:picLocks noChangeAspect="1"/>
                </p:cNvPicPr>
                <p:nvPr/>
              </p:nvPicPr>
              <p:blipFill>
                <a:blip r:embed="rId5"/>
                <a:stretch>
                  <a:fillRect/>
                </a:stretch>
              </p:blipFill>
              <p:spPr>
                <a:xfrm>
                  <a:off x="42646" y="0"/>
                  <a:ext cx="237220" cy="524779"/>
                </a:xfrm>
                <a:prstGeom prst="rect">
                  <a:avLst/>
                </a:prstGeom>
                <a:ln w="12700" cap="flat">
                  <a:noFill/>
                  <a:miter lim="400000"/>
                </a:ln>
                <a:effectLst/>
              </p:spPr>
            </p:pic>
            <p:pic>
              <p:nvPicPr>
                <p:cNvPr id="69" name="Picture 270" descr="Picture 270"/>
                <p:cNvPicPr>
                  <a:picLocks noChangeAspect="1"/>
                </p:cNvPicPr>
                <p:nvPr/>
              </p:nvPicPr>
              <p:blipFill>
                <a:blip r:embed="rId6"/>
                <a:stretch>
                  <a:fillRect/>
                </a:stretch>
              </p:blipFill>
              <p:spPr>
                <a:xfrm>
                  <a:off x="-1" y="233234"/>
                  <a:ext cx="107505" cy="291545"/>
                </a:xfrm>
                <a:prstGeom prst="rect">
                  <a:avLst/>
                </a:prstGeom>
                <a:ln w="12700" cap="flat">
                  <a:noFill/>
                  <a:miter lim="400000"/>
                </a:ln>
                <a:effectLst/>
              </p:spPr>
            </p:pic>
          </p:grpSp>
          <p:grpSp>
            <p:nvGrpSpPr>
              <p:cNvPr id="61" name="Group 271"/>
              <p:cNvGrpSpPr/>
              <p:nvPr/>
            </p:nvGrpSpPr>
            <p:grpSpPr>
              <a:xfrm>
                <a:off x="65529" y="458306"/>
                <a:ext cx="281232" cy="523030"/>
                <a:chOff x="0" y="0"/>
                <a:chExt cx="281230" cy="523029"/>
              </a:xfrm>
            </p:grpSpPr>
            <p:pic>
              <p:nvPicPr>
                <p:cNvPr id="66" name="Picture 272" descr="Picture 272"/>
                <p:cNvPicPr>
                  <a:picLocks noChangeAspect="1"/>
                </p:cNvPicPr>
                <p:nvPr/>
              </p:nvPicPr>
              <p:blipFill>
                <a:blip r:embed="rId7"/>
                <a:stretch>
                  <a:fillRect/>
                </a:stretch>
              </p:blipFill>
              <p:spPr>
                <a:xfrm>
                  <a:off x="42854" y="0"/>
                  <a:ext cx="238377" cy="523030"/>
                </a:xfrm>
                <a:prstGeom prst="rect">
                  <a:avLst/>
                </a:prstGeom>
                <a:ln w="12700" cap="flat">
                  <a:noFill/>
                  <a:miter lim="400000"/>
                </a:ln>
                <a:effectLst/>
              </p:spPr>
            </p:pic>
            <p:pic>
              <p:nvPicPr>
                <p:cNvPr id="67" name="Picture 273" descr="Picture 273"/>
                <p:cNvPicPr>
                  <a:picLocks noChangeAspect="1"/>
                </p:cNvPicPr>
                <p:nvPr/>
              </p:nvPicPr>
              <p:blipFill>
                <a:blip r:embed="rId8"/>
                <a:stretch>
                  <a:fillRect/>
                </a:stretch>
              </p:blipFill>
              <p:spPr>
                <a:xfrm>
                  <a:off x="-1" y="232457"/>
                  <a:ext cx="108030" cy="290573"/>
                </a:xfrm>
                <a:prstGeom prst="rect">
                  <a:avLst/>
                </a:prstGeom>
                <a:ln w="12700" cap="flat">
                  <a:noFill/>
                  <a:miter lim="400000"/>
                </a:ln>
                <a:effectLst/>
              </p:spPr>
            </p:pic>
          </p:grpSp>
          <p:grpSp>
            <p:nvGrpSpPr>
              <p:cNvPr id="62" name="Group 274"/>
              <p:cNvGrpSpPr/>
              <p:nvPr/>
            </p:nvGrpSpPr>
            <p:grpSpPr>
              <a:xfrm>
                <a:off x="309899" y="-1"/>
                <a:ext cx="279867" cy="524780"/>
                <a:chOff x="0" y="0"/>
                <a:chExt cx="279865" cy="524778"/>
              </a:xfrm>
            </p:grpSpPr>
            <p:pic>
              <p:nvPicPr>
                <p:cNvPr id="64" name="Picture 275" descr="Picture 275"/>
                <p:cNvPicPr>
                  <a:picLocks noChangeAspect="1"/>
                </p:cNvPicPr>
                <p:nvPr/>
              </p:nvPicPr>
              <p:blipFill>
                <a:blip r:embed="rId5"/>
                <a:stretch>
                  <a:fillRect/>
                </a:stretch>
              </p:blipFill>
              <p:spPr>
                <a:xfrm>
                  <a:off x="42646" y="0"/>
                  <a:ext cx="237220" cy="524779"/>
                </a:xfrm>
                <a:prstGeom prst="rect">
                  <a:avLst/>
                </a:prstGeom>
                <a:ln w="12700" cap="flat">
                  <a:noFill/>
                  <a:miter lim="400000"/>
                </a:ln>
                <a:effectLst/>
              </p:spPr>
            </p:pic>
            <p:pic>
              <p:nvPicPr>
                <p:cNvPr id="65" name="Picture 276" descr="Picture 276"/>
                <p:cNvPicPr>
                  <a:picLocks noChangeAspect="1"/>
                </p:cNvPicPr>
                <p:nvPr/>
              </p:nvPicPr>
              <p:blipFill>
                <a:blip r:embed="rId6"/>
                <a:stretch>
                  <a:fillRect/>
                </a:stretch>
              </p:blipFill>
              <p:spPr>
                <a:xfrm>
                  <a:off x="-1" y="233234"/>
                  <a:ext cx="107505" cy="291545"/>
                </a:xfrm>
                <a:prstGeom prst="rect">
                  <a:avLst/>
                </a:prstGeom>
                <a:ln w="12700" cap="flat">
                  <a:noFill/>
                  <a:miter lim="400000"/>
                </a:ln>
                <a:effectLst/>
              </p:spPr>
            </p:pic>
          </p:grpSp>
          <p:sp>
            <p:nvSpPr>
              <p:cNvPr id="63" name="Line 277"/>
              <p:cNvSpPr/>
              <p:nvPr/>
            </p:nvSpPr>
            <p:spPr>
              <a:xfrm>
                <a:off x="344029" y="683961"/>
                <a:ext cx="180207" cy="1"/>
              </a:xfrm>
              <a:prstGeom prst="line">
                <a:avLst/>
              </a:prstGeom>
              <a:noFill/>
              <a:ln w="38100" cap="flat">
                <a:solidFill>
                  <a:srgbClr val="000000"/>
                </a:solidFill>
                <a:prstDash val="sysDot"/>
                <a:round/>
              </a:ln>
              <a:effectLst/>
            </p:spPr>
            <p:txBody>
              <a:bodyPr wrap="square" lIns="45719" tIns="45719" rIns="45719" bIns="45719" numCol="1" anchor="t">
                <a:noAutofit/>
              </a:bodyPr>
              <a:lstStyle/>
              <a:p>
                <a:endParaRPr sz="900"/>
              </a:p>
            </p:txBody>
          </p:sp>
        </p:grpSp>
        <p:sp>
          <p:nvSpPr>
            <p:cNvPr id="92" name="矩形 91"/>
            <p:cNvSpPr/>
            <p:nvPr/>
          </p:nvSpPr>
          <p:spPr>
            <a:xfrm>
              <a:off x="192401" y="4442757"/>
              <a:ext cx="1583471"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Basic/ 4G Body Worn Camera</a:t>
              </a:r>
            </a:p>
          </p:txBody>
        </p:sp>
        <p:sp>
          <p:nvSpPr>
            <p:cNvPr id="95" name="直接连接符 220"/>
            <p:cNvSpPr/>
            <p:nvPr/>
          </p:nvSpPr>
          <p:spPr>
            <a:xfrm flipH="1">
              <a:off x="8405227" y="3178229"/>
              <a:ext cx="5871" cy="3075608"/>
            </a:xfrm>
            <a:prstGeom prst="line">
              <a:avLst/>
            </a:prstGeom>
            <a:ln w="38100">
              <a:solidFill>
                <a:srgbClr val="0070C0"/>
              </a:solidFill>
              <a:miter/>
            </a:ln>
          </p:spPr>
          <p:txBody>
            <a:bodyPr lIns="45719" rIns="45719"/>
            <a:lstStyle/>
            <a:p>
              <a:endParaRPr sz="900"/>
            </a:p>
          </p:txBody>
        </p:sp>
        <p:sp>
          <p:nvSpPr>
            <p:cNvPr id="96" name="直接箭头连接符 189"/>
            <p:cNvSpPr/>
            <p:nvPr/>
          </p:nvSpPr>
          <p:spPr>
            <a:xfrm flipV="1">
              <a:off x="7234635" y="3539152"/>
              <a:ext cx="1170592" cy="8143"/>
            </a:xfrm>
            <a:prstGeom prst="line">
              <a:avLst/>
            </a:prstGeom>
            <a:ln w="25400">
              <a:solidFill>
                <a:schemeClr val="accent1"/>
              </a:solidFill>
              <a:miter/>
              <a:tailEnd type="triangle"/>
            </a:ln>
          </p:spPr>
          <p:txBody>
            <a:bodyPr lIns="45719" rIns="45719"/>
            <a:lstStyle/>
            <a:p>
              <a:endParaRPr sz="900"/>
            </a:p>
          </p:txBody>
        </p:sp>
        <p:sp>
          <p:nvSpPr>
            <p:cNvPr id="97" name="直接箭头连接符 189"/>
            <p:cNvSpPr/>
            <p:nvPr/>
          </p:nvSpPr>
          <p:spPr>
            <a:xfrm flipV="1">
              <a:off x="7324696" y="5834746"/>
              <a:ext cx="1086402" cy="5626"/>
            </a:xfrm>
            <a:prstGeom prst="line">
              <a:avLst/>
            </a:prstGeom>
            <a:ln w="25400">
              <a:solidFill>
                <a:schemeClr val="accent1"/>
              </a:solidFill>
              <a:miter/>
              <a:tailEnd type="triangle"/>
            </a:ln>
          </p:spPr>
          <p:txBody>
            <a:bodyPr lIns="45719" rIns="45719"/>
            <a:lstStyle/>
            <a:p>
              <a:endParaRPr sz="900"/>
            </a:p>
          </p:txBody>
        </p:sp>
        <p:pic>
          <p:nvPicPr>
            <p:cNvPr id="98" name="图片 179" descr="图片 179"/>
            <p:cNvPicPr>
              <a:picLocks noChangeAspect="1"/>
            </p:cNvPicPr>
            <p:nvPr/>
          </p:nvPicPr>
          <p:blipFill>
            <a:blip r:embed="rId9"/>
            <a:stretch>
              <a:fillRect/>
            </a:stretch>
          </p:blipFill>
          <p:spPr>
            <a:xfrm>
              <a:off x="8118450" y="2434288"/>
              <a:ext cx="1116007" cy="741927"/>
            </a:xfrm>
            <a:prstGeom prst="rect">
              <a:avLst/>
            </a:prstGeom>
            <a:ln w="12700">
              <a:miter lim="400000"/>
            </a:ln>
          </p:spPr>
        </p:pic>
        <p:pic>
          <p:nvPicPr>
            <p:cNvPr id="99" name="图片 183" descr="图片 183"/>
            <p:cNvPicPr>
              <a:picLocks noChangeAspect="1"/>
            </p:cNvPicPr>
            <p:nvPr/>
          </p:nvPicPr>
          <p:blipFill>
            <a:blip r:embed="rId10"/>
            <a:stretch>
              <a:fillRect/>
            </a:stretch>
          </p:blipFill>
          <p:spPr>
            <a:xfrm>
              <a:off x="8234013" y="6125656"/>
              <a:ext cx="592372" cy="496897"/>
            </a:xfrm>
            <a:prstGeom prst="rect">
              <a:avLst/>
            </a:prstGeom>
            <a:ln w="12700">
              <a:miter lim="400000"/>
            </a:ln>
          </p:spPr>
        </p:pic>
        <p:sp>
          <p:nvSpPr>
            <p:cNvPr id="100" name="矩形 99"/>
            <p:cNvSpPr/>
            <p:nvPr/>
          </p:nvSpPr>
          <p:spPr>
            <a:xfrm>
              <a:off x="6062428" y="2515730"/>
              <a:ext cx="1583471" cy="3693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management for real-time of 4G BWC</a:t>
              </a:r>
            </a:p>
          </p:txBody>
        </p:sp>
        <p:sp>
          <p:nvSpPr>
            <p:cNvPr id="101" name="矩形 100"/>
            <p:cNvSpPr/>
            <p:nvPr/>
          </p:nvSpPr>
          <p:spPr>
            <a:xfrm>
              <a:off x="6050351" y="4783813"/>
              <a:ext cx="1583471" cy="3693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Management for historical  data of BWC</a:t>
              </a:r>
            </a:p>
          </p:txBody>
        </p:sp>
        <p:sp>
          <p:nvSpPr>
            <p:cNvPr id="102" name="矩形 101"/>
            <p:cNvSpPr/>
            <p:nvPr/>
          </p:nvSpPr>
          <p:spPr>
            <a:xfrm>
              <a:off x="4399916" y="2954618"/>
              <a:ext cx="1583471" cy="3693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Real-time Video/Voice/GPS</a:t>
              </a:r>
            </a:p>
            <a:p>
              <a:pPr algn="ctr"/>
              <a:r>
                <a:rPr lang="en-US" altLang="zh-CN" sz="900" dirty="0">
                  <a:sym typeface="Wingdings"/>
                </a:rPr>
                <a:t>Transmission </a:t>
              </a:r>
            </a:p>
          </p:txBody>
        </p:sp>
        <p:sp>
          <p:nvSpPr>
            <p:cNvPr id="86" name="矩形 85"/>
            <p:cNvSpPr/>
            <p:nvPr/>
          </p:nvSpPr>
          <p:spPr>
            <a:xfrm>
              <a:off x="776289" y="5037099"/>
              <a:ext cx="1583471"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Video/Audio Recording</a:t>
              </a:r>
            </a:p>
          </p:txBody>
        </p:sp>
        <p:sp>
          <p:nvSpPr>
            <p:cNvPr id="87" name="矩形 86"/>
            <p:cNvSpPr/>
            <p:nvPr/>
          </p:nvSpPr>
          <p:spPr>
            <a:xfrm>
              <a:off x="1547455" y="5609543"/>
              <a:ext cx="1583471"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Acquisition </a:t>
              </a:r>
            </a:p>
          </p:txBody>
        </p:sp>
        <p:sp>
          <p:nvSpPr>
            <p:cNvPr id="103" name="矩形 102"/>
            <p:cNvSpPr/>
            <p:nvPr/>
          </p:nvSpPr>
          <p:spPr>
            <a:xfrm>
              <a:off x="3647035" y="6507138"/>
              <a:ext cx="1213885"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Docking Station</a:t>
              </a:r>
            </a:p>
          </p:txBody>
        </p:sp>
        <p:sp>
          <p:nvSpPr>
            <p:cNvPr id="104" name="矩形 103"/>
            <p:cNvSpPr/>
            <p:nvPr/>
          </p:nvSpPr>
          <p:spPr>
            <a:xfrm>
              <a:off x="4800209" y="5596514"/>
              <a:ext cx="1112987"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Data Upload</a:t>
              </a:r>
            </a:p>
          </p:txBody>
        </p:sp>
        <p:sp>
          <p:nvSpPr>
            <p:cNvPr id="105" name="矩形 104"/>
            <p:cNvSpPr/>
            <p:nvPr/>
          </p:nvSpPr>
          <p:spPr>
            <a:xfrm>
              <a:off x="6430703" y="4082888"/>
              <a:ext cx="547410"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MVMS</a:t>
              </a:r>
            </a:p>
          </p:txBody>
        </p:sp>
        <p:sp>
          <p:nvSpPr>
            <p:cNvPr id="106" name="矩形 105"/>
            <p:cNvSpPr/>
            <p:nvPr/>
          </p:nvSpPr>
          <p:spPr>
            <a:xfrm>
              <a:off x="6475691" y="6333372"/>
              <a:ext cx="547410" cy="230830"/>
            </a:xfrm>
            <a:prstGeom prst="rect">
              <a:avLst/>
            </a:prstGeom>
            <a:solidFill>
              <a:schemeClr val="accent1">
                <a:lumMod val="60000"/>
                <a:lumOff val="40000"/>
              </a:schemeClr>
            </a:solidFill>
            <a:ln w="12700" cap="flat">
              <a:solidFill>
                <a:schemeClr val="accent1">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dirty="0">
                  <a:sym typeface="Wingdings"/>
                </a:rPr>
                <a:t>DEMS</a:t>
              </a:r>
            </a:p>
          </p:txBody>
        </p:sp>
        <p:pic>
          <p:nvPicPr>
            <p:cNvPr id="3" name="图片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7456" y="3634786"/>
              <a:ext cx="1308838" cy="1695241"/>
            </a:xfrm>
            <a:prstGeom prst="rect">
              <a:avLst/>
            </a:prstGeom>
          </p:spPr>
        </p:pic>
        <p:pic>
          <p:nvPicPr>
            <p:cNvPr id="109" name="图片 108">
              <a:extLst>
                <a:ext uri="{FF2B5EF4-FFF2-40B4-BE49-F238E27FC236}">
                  <a16:creationId xmlns:a16="http://schemas.microsoft.com/office/drawing/2014/main" id="{00000000-0008-0000-0000-00000B0000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5389" y="5547982"/>
              <a:ext cx="976569" cy="785390"/>
            </a:xfrm>
            <a:prstGeom prst="rect">
              <a:avLst/>
            </a:prstGeom>
          </p:spPr>
        </p:pic>
        <p:pic>
          <p:nvPicPr>
            <p:cNvPr id="110" name="图片 10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42893" y="6054099"/>
              <a:ext cx="335103" cy="353551"/>
            </a:xfrm>
            <a:prstGeom prst="rect">
              <a:avLst/>
            </a:prstGeom>
          </p:spPr>
        </p:pic>
        <p:pic>
          <p:nvPicPr>
            <p:cNvPr id="111" name="图片 1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20250" y="5770676"/>
              <a:ext cx="548871" cy="776387"/>
            </a:xfrm>
            <a:prstGeom prst="rect">
              <a:avLst/>
            </a:prstGeom>
          </p:spPr>
        </p:pic>
      </p:grpSp>
      <p:sp>
        <p:nvSpPr>
          <p:cNvPr id="93" name="TextBox 92"/>
          <p:cNvSpPr txBox="1"/>
          <p:nvPr/>
        </p:nvSpPr>
        <p:spPr>
          <a:xfrm>
            <a:off x="8530199" y="3079022"/>
            <a:ext cx="3517780" cy="2865562"/>
          </a:xfrm>
          <a:prstGeom prst="rect">
            <a:avLst/>
          </a:prstGeom>
          <a:solidFill>
            <a:srgbClr val="149FC1">
              <a:alpha val="80000"/>
            </a:srgbClr>
          </a:solidFill>
          <a:ln w="28575">
            <a:solidFill>
              <a:srgbClr val="FFFFFF"/>
            </a:solidFill>
          </a:ln>
          <a:effectLst>
            <a:outerShdw dist="71842" dir="2700000" rotWithShape="0">
              <a:srgbClr val="E7E6E6">
                <a:alpha val="5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solidFill>
                  <a:schemeClr val="bg1"/>
                </a:solidFill>
                <a:latin typeface="+mn-ea"/>
              </a:defRPr>
            </a:lvl1pPr>
          </a:lstStyle>
          <a:p>
            <a:pPr marL="342900" indent="-342900">
              <a:buAutoNum type="arabicPeriod"/>
            </a:pPr>
            <a:r>
              <a:rPr lang="en-US" altLang="zh-CN" dirty="0"/>
              <a:t>Device list:  Dozens of ordinary body worn cameras and 4G body worn cameras, several docking stations located in different places</a:t>
            </a:r>
          </a:p>
          <a:p>
            <a:pPr marL="342900" indent="-342900">
              <a:buAutoNum type="arabicPeriod"/>
            </a:pPr>
            <a:r>
              <a:rPr lang="en-US" altLang="zh-CN" dirty="0"/>
              <a:t>Applicable scenarios:  needs the real-time command function of the scene. suits Law enforcement department, security companies and so on..</a:t>
            </a:r>
          </a:p>
          <a:p>
            <a:pPr marL="342900" indent="-342900">
              <a:buAutoNum type="arabicPeriod"/>
            </a:pPr>
            <a:r>
              <a:rPr lang="en-US" altLang="zh-CN" dirty="0"/>
              <a:t>Advantage:  To ensure the needs of daily patrol, and achieves the unified management of real-time data and historical data</a:t>
            </a:r>
          </a:p>
        </p:txBody>
      </p:sp>
      <p:grpSp>
        <p:nvGrpSpPr>
          <p:cNvPr id="6" name="组合 5"/>
          <p:cNvGrpSpPr/>
          <p:nvPr/>
        </p:nvGrpSpPr>
        <p:grpSpPr>
          <a:xfrm>
            <a:off x="6208693" y="3079022"/>
            <a:ext cx="966612" cy="502362"/>
            <a:chOff x="6208693" y="3079022"/>
            <a:chExt cx="966612" cy="502362"/>
          </a:xfrm>
        </p:grpSpPr>
        <p:cxnSp>
          <p:nvCxnSpPr>
            <p:cNvPr id="94" name="直接连接符 93"/>
            <p:cNvCxnSpPr/>
            <p:nvPr/>
          </p:nvCxnSpPr>
          <p:spPr>
            <a:xfrm flipV="1">
              <a:off x="6253682" y="3157583"/>
              <a:ext cx="921623" cy="587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pic>
          <p:nvPicPr>
            <p:cNvPr id="108"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13240"/>
            <a:stretch/>
          </p:blipFill>
          <p:spPr bwMode="auto">
            <a:xfrm>
              <a:off x="6208693" y="3079022"/>
              <a:ext cx="298783" cy="5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图片 112">
              <a:extLst>
                <a:ext uri="{FF2B5EF4-FFF2-40B4-BE49-F238E27FC236}">
                  <a16:creationId xmlns:a16="http://schemas.microsoft.com/office/drawing/2014/main" id="{168DE2E6-DB95-644C-8955-EB536C42B91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80920" y="3133043"/>
              <a:ext cx="394385" cy="379829"/>
            </a:xfrm>
            <a:prstGeom prst="rect">
              <a:avLst/>
            </a:prstGeom>
          </p:spPr>
        </p:pic>
      </p:grpSp>
      <p:grpSp>
        <p:nvGrpSpPr>
          <p:cNvPr id="114" name="组合 113"/>
          <p:cNvGrpSpPr/>
          <p:nvPr/>
        </p:nvGrpSpPr>
        <p:grpSpPr>
          <a:xfrm>
            <a:off x="6253682" y="5333552"/>
            <a:ext cx="966612" cy="502362"/>
            <a:chOff x="6208693" y="3079022"/>
            <a:chExt cx="966612" cy="502362"/>
          </a:xfrm>
        </p:grpSpPr>
        <p:cxnSp>
          <p:nvCxnSpPr>
            <p:cNvPr id="115" name="直接连接符 114"/>
            <p:cNvCxnSpPr/>
            <p:nvPr/>
          </p:nvCxnSpPr>
          <p:spPr>
            <a:xfrm flipV="1">
              <a:off x="6253682" y="3157583"/>
              <a:ext cx="921623" cy="587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pic>
          <p:nvPicPr>
            <p:cNvPr id="116"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13240"/>
            <a:stretch/>
          </p:blipFill>
          <p:spPr bwMode="auto">
            <a:xfrm>
              <a:off x="6208693" y="3079022"/>
              <a:ext cx="298783" cy="50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图片 116">
              <a:extLst>
                <a:ext uri="{FF2B5EF4-FFF2-40B4-BE49-F238E27FC236}">
                  <a16:creationId xmlns:a16="http://schemas.microsoft.com/office/drawing/2014/main" id="{168DE2E6-DB95-644C-8955-EB536C42B91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80920" y="3133043"/>
              <a:ext cx="394385" cy="379829"/>
            </a:xfrm>
            <a:prstGeom prst="rect">
              <a:avLst/>
            </a:prstGeom>
          </p:spPr>
        </p:pic>
      </p:grpSp>
    </p:spTree>
    <p:extLst>
      <p:ext uri="{BB962C8B-B14F-4D97-AF65-F5344CB8AC3E}">
        <p14:creationId xmlns:p14="http://schemas.microsoft.com/office/powerpoint/2010/main" val="22042908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The Structure Deployment of Platform</a:t>
            </a:r>
          </a:p>
        </p:txBody>
      </p:sp>
      <p:grpSp>
        <p:nvGrpSpPr>
          <p:cNvPr id="4" name="组合 3"/>
          <p:cNvGrpSpPr/>
          <p:nvPr/>
        </p:nvGrpSpPr>
        <p:grpSpPr>
          <a:xfrm>
            <a:off x="1779935" y="1476053"/>
            <a:ext cx="8341181" cy="4248472"/>
            <a:chOff x="1931283" y="1916832"/>
            <a:chExt cx="8341181" cy="4248472"/>
          </a:xfrm>
        </p:grpSpPr>
        <p:sp>
          <p:nvSpPr>
            <p:cNvPr id="241" name="矩形 240">
              <a:extLst>
                <a:ext uri="{FF2B5EF4-FFF2-40B4-BE49-F238E27FC236}">
                  <a16:creationId xmlns:a16="http://schemas.microsoft.com/office/drawing/2014/main" id="{24B859C6-0242-A147-A752-D07E2261B7FD}"/>
                </a:ext>
              </a:extLst>
            </p:cNvPr>
            <p:cNvSpPr/>
            <p:nvPr/>
          </p:nvSpPr>
          <p:spPr>
            <a:xfrm>
              <a:off x="1931283" y="3789040"/>
              <a:ext cx="8341181" cy="2376264"/>
            </a:xfrm>
            <a:prstGeom prst="rect">
              <a:avLst/>
            </a:prstGeom>
            <a:gradFill>
              <a:gsLst>
                <a:gs pos="0">
                  <a:schemeClr val="accent3">
                    <a:lumMod val="110000"/>
                    <a:satMod val="105000"/>
                    <a:tint val="67000"/>
                    <a:alpha val="0"/>
                  </a:schemeClr>
                </a:gs>
                <a:gs pos="0">
                  <a:schemeClr val="accent3">
                    <a:lumMod val="105000"/>
                    <a:satMod val="109000"/>
                    <a:tint val="81000"/>
                    <a:alpha val="26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800" dirty="0">
                <a:solidFill>
                  <a:srgbClr val="00B0F0"/>
                </a:solidFill>
                <a:latin typeface="+mn-ea"/>
              </a:endParaRPr>
            </a:p>
          </p:txBody>
        </p:sp>
        <p:sp>
          <p:nvSpPr>
            <p:cNvPr id="242" name="矩形 241">
              <a:extLst>
                <a:ext uri="{FF2B5EF4-FFF2-40B4-BE49-F238E27FC236}">
                  <a16:creationId xmlns:a16="http://schemas.microsoft.com/office/drawing/2014/main" id="{AA5457D7-1B36-F442-84E0-EA9D919CA6F1}"/>
                </a:ext>
              </a:extLst>
            </p:cNvPr>
            <p:cNvSpPr/>
            <p:nvPr/>
          </p:nvSpPr>
          <p:spPr>
            <a:xfrm>
              <a:off x="2599250" y="4133330"/>
              <a:ext cx="1795854" cy="1887958"/>
            </a:xfrm>
            <a:prstGeom prst="rect">
              <a:avLst/>
            </a:prstGeom>
            <a:solidFill>
              <a:schemeClr val="accent1">
                <a:lumMod val="40000"/>
                <a:lumOff val="60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800">
                <a:solidFill>
                  <a:schemeClr val="tx1">
                    <a:lumMod val="85000"/>
                    <a:lumOff val="15000"/>
                  </a:schemeClr>
                </a:solidFill>
                <a:latin typeface="+mn-ea"/>
              </a:endParaRPr>
            </a:p>
          </p:txBody>
        </p:sp>
        <p:grpSp>
          <p:nvGrpSpPr>
            <p:cNvPr id="243" name="组合 242">
              <a:extLst>
                <a:ext uri="{FF2B5EF4-FFF2-40B4-BE49-F238E27FC236}">
                  <a16:creationId xmlns:a16="http://schemas.microsoft.com/office/drawing/2014/main" id="{5998E5C4-D253-B94B-B697-DF6A13061CBF}"/>
                </a:ext>
              </a:extLst>
            </p:cNvPr>
            <p:cNvGrpSpPr/>
            <p:nvPr/>
          </p:nvGrpSpPr>
          <p:grpSpPr>
            <a:xfrm>
              <a:off x="3217667" y="4472527"/>
              <a:ext cx="440605" cy="703297"/>
              <a:chOff x="1340200" y="4869160"/>
              <a:chExt cx="844425" cy="1059116"/>
            </a:xfrm>
          </p:grpSpPr>
          <p:grpSp>
            <p:nvGrpSpPr>
              <p:cNvPr id="244" name="组合 243">
                <a:extLst>
                  <a:ext uri="{FF2B5EF4-FFF2-40B4-BE49-F238E27FC236}">
                    <a16:creationId xmlns:a16="http://schemas.microsoft.com/office/drawing/2014/main" id="{2568BD99-B2F1-CC45-BE6F-856C77B362C8}"/>
                  </a:ext>
                </a:extLst>
              </p:cNvPr>
              <p:cNvGrpSpPr/>
              <p:nvPr/>
            </p:nvGrpSpPr>
            <p:grpSpPr>
              <a:xfrm>
                <a:off x="1340200" y="5138850"/>
                <a:ext cx="844425" cy="789426"/>
                <a:chOff x="1973497" y="5138850"/>
                <a:chExt cx="844425" cy="789426"/>
              </a:xfrm>
            </p:grpSpPr>
            <p:pic>
              <p:nvPicPr>
                <p:cNvPr id="246" name="Picture 238" descr="E:\goldmsg\图库\设备\交换机.png">
                  <a:extLst>
                    <a:ext uri="{FF2B5EF4-FFF2-40B4-BE49-F238E27FC236}">
                      <a16:creationId xmlns:a16="http://schemas.microsoft.com/office/drawing/2014/main" id="{8B587822-6AF5-7345-9D3E-CF4B0E1B9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105" y="5138850"/>
                  <a:ext cx="544964" cy="418455"/>
                </a:xfrm>
                <a:prstGeom prst="rect">
                  <a:avLst/>
                </a:prstGeom>
                <a:noFill/>
                <a:extLst>
                  <a:ext uri="{909E8E84-426E-40DD-AFC4-6F175D3DCCD1}">
                    <a14:hiddenFill xmlns:a14="http://schemas.microsoft.com/office/drawing/2010/main">
                      <a:solidFill>
                        <a:srgbClr val="FFFFFF"/>
                      </a:solidFill>
                    </a14:hiddenFill>
                  </a:ext>
                </a:extLst>
              </p:spPr>
            </p:pic>
            <p:cxnSp>
              <p:nvCxnSpPr>
                <p:cNvPr id="250" name="直接连接符 250">
                  <a:extLst>
                    <a:ext uri="{FF2B5EF4-FFF2-40B4-BE49-F238E27FC236}">
                      <a16:creationId xmlns:a16="http://schemas.microsoft.com/office/drawing/2014/main" id="{5DFD0A6F-D1E7-B240-8878-E73BB2414EB1}"/>
                    </a:ext>
                  </a:extLst>
                </p:cNvPr>
                <p:cNvCxnSpPr/>
                <p:nvPr/>
              </p:nvCxnSpPr>
              <p:spPr>
                <a:xfrm>
                  <a:off x="1973497" y="5712252"/>
                  <a:ext cx="844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直接连接符 251">
                  <a:extLst>
                    <a:ext uri="{FF2B5EF4-FFF2-40B4-BE49-F238E27FC236}">
                      <a16:creationId xmlns:a16="http://schemas.microsoft.com/office/drawing/2014/main" id="{07C52530-8606-654E-A2ED-C33C0502DBDE}"/>
                    </a:ext>
                  </a:extLst>
                </p:cNvPr>
                <p:cNvCxnSpPr/>
                <p:nvPr/>
              </p:nvCxnSpPr>
              <p:spPr>
                <a:xfrm>
                  <a:off x="1973497" y="571225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直接连接符 252">
                  <a:extLst>
                    <a:ext uri="{FF2B5EF4-FFF2-40B4-BE49-F238E27FC236}">
                      <a16:creationId xmlns:a16="http://schemas.microsoft.com/office/drawing/2014/main" id="{C265C1C5-05A7-9E4E-8CB6-51BA911CAA88}"/>
                    </a:ext>
                  </a:extLst>
                </p:cNvPr>
                <p:cNvCxnSpPr/>
                <p:nvPr/>
              </p:nvCxnSpPr>
              <p:spPr>
                <a:xfrm flipV="1">
                  <a:off x="2387610" y="5557305"/>
                  <a:ext cx="4425" cy="370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直接连接符 253">
                  <a:extLst>
                    <a:ext uri="{FF2B5EF4-FFF2-40B4-BE49-F238E27FC236}">
                      <a16:creationId xmlns:a16="http://schemas.microsoft.com/office/drawing/2014/main" id="{88F5E037-25BC-B346-AC95-D82E528D5E62}"/>
                    </a:ext>
                  </a:extLst>
                </p:cNvPr>
                <p:cNvCxnSpPr/>
                <p:nvPr/>
              </p:nvCxnSpPr>
              <p:spPr>
                <a:xfrm>
                  <a:off x="2817921" y="5712252"/>
                  <a:ext cx="1" cy="2160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45" name="直接连接符 245">
                <a:extLst>
                  <a:ext uri="{FF2B5EF4-FFF2-40B4-BE49-F238E27FC236}">
                    <a16:creationId xmlns:a16="http://schemas.microsoft.com/office/drawing/2014/main" id="{4206366A-E1BE-034A-920E-E5D8B4DBC91A}"/>
                  </a:ext>
                </a:extLst>
              </p:cNvPr>
              <p:cNvCxnSpPr>
                <a:endCxn id="246" idx="0"/>
              </p:cNvCxnSpPr>
              <p:nvPr/>
            </p:nvCxnSpPr>
            <p:spPr>
              <a:xfrm>
                <a:off x="1773863" y="4869160"/>
                <a:ext cx="4427" cy="2696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4" name="TextBox 254">
              <a:extLst>
                <a:ext uri="{FF2B5EF4-FFF2-40B4-BE49-F238E27FC236}">
                  <a16:creationId xmlns:a16="http://schemas.microsoft.com/office/drawing/2014/main" id="{84755B54-DC60-204A-A1A3-903903B32161}"/>
                </a:ext>
              </a:extLst>
            </p:cNvPr>
            <p:cNvSpPr txBox="1"/>
            <p:nvPr/>
          </p:nvSpPr>
          <p:spPr>
            <a:xfrm>
              <a:off x="2632035" y="4127115"/>
              <a:ext cx="705061" cy="2154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800" dirty="0">
                  <a:solidFill>
                    <a:schemeClr val="tx1">
                      <a:lumMod val="85000"/>
                      <a:lumOff val="15000"/>
                    </a:schemeClr>
                  </a:solidFill>
                  <a:latin typeface="+mn-ea"/>
                </a:rPr>
                <a:t>Dept1</a:t>
              </a:r>
              <a:endParaRPr lang="zh-CN" altLang="en-US" sz="800" dirty="0">
                <a:solidFill>
                  <a:schemeClr val="tx1">
                    <a:lumMod val="85000"/>
                    <a:lumOff val="15000"/>
                  </a:schemeClr>
                </a:solidFill>
                <a:latin typeface="+mn-ea"/>
              </a:endParaRPr>
            </a:p>
          </p:txBody>
        </p:sp>
        <p:sp>
          <p:nvSpPr>
            <p:cNvPr id="256" name="TextBox 256">
              <a:extLst>
                <a:ext uri="{FF2B5EF4-FFF2-40B4-BE49-F238E27FC236}">
                  <a16:creationId xmlns:a16="http://schemas.microsoft.com/office/drawing/2014/main" id="{0B393583-5216-F243-A50D-82A4E0620A8C}"/>
                </a:ext>
              </a:extLst>
            </p:cNvPr>
            <p:cNvSpPr txBox="1"/>
            <p:nvPr/>
          </p:nvSpPr>
          <p:spPr>
            <a:xfrm>
              <a:off x="3818497" y="2365216"/>
              <a:ext cx="925253" cy="215444"/>
            </a:xfrm>
            <a:prstGeom prst="rect">
              <a:avLst/>
            </a:prstGeom>
            <a:noFill/>
          </p:spPr>
          <p:txBody>
            <a:bodyPr wrap="none" rtlCol="0">
              <a:spAutoFit/>
            </a:bodyPr>
            <a:lstStyle/>
            <a:p>
              <a:r>
                <a:rPr lang="en-US" altLang="zh-CN" sz="800" dirty="0">
                  <a:solidFill>
                    <a:schemeClr val="tx1">
                      <a:lumMod val="85000"/>
                      <a:lumOff val="15000"/>
                    </a:schemeClr>
                  </a:solidFill>
                  <a:latin typeface="+mn-ea"/>
                </a:rPr>
                <a:t>Database Server  </a:t>
              </a:r>
            </a:p>
          </p:txBody>
        </p:sp>
        <p:sp>
          <p:nvSpPr>
            <p:cNvPr id="257" name="TextBox 257">
              <a:extLst>
                <a:ext uri="{FF2B5EF4-FFF2-40B4-BE49-F238E27FC236}">
                  <a16:creationId xmlns:a16="http://schemas.microsoft.com/office/drawing/2014/main" id="{B37F1510-19D9-7E49-9D11-132F55B3C784}"/>
                </a:ext>
              </a:extLst>
            </p:cNvPr>
            <p:cNvSpPr txBox="1"/>
            <p:nvPr/>
          </p:nvSpPr>
          <p:spPr>
            <a:xfrm>
              <a:off x="4665201" y="2356590"/>
              <a:ext cx="679994" cy="215444"/>
            </a:xfrm>
            <a:prstGeom prst="rect">
              <a:avLst/>
            </a:prstGeom>
            <a:noFill/>
          </p:spPr>
          <p:txBody>
            <a:bodyPr wrap="none" rtlCol="0">
              <a:spAutoFit/>
            </a:bodyPr>
            <a:lstStyle/>
            <a:p>
              <a:r>
                <a:rPr lang="en-US" altLang="zh-CN" sz="800" dirty="0">
                  <a:solidFill>
                    <a:schemeClr val="tx1">
                      <a:lumMod val="85000"/>
                      <a:lumOff val="15000"/>
                    </a:schemeClr>
                  </a:solidFill>
                  <a:latin typeface="+mn-ea"/>
                </a:rPr>
                <a:t>WEB</a:t>
              </a:r>
              <a:r>
                <a:rPr lang="zh-CN" altLang="en-US" sz="800" dirty="0">
                  <a:solidFill>
                    <a:schemeClr val="tx1">
                      <a:lumMod val="85000"/>
                      <a:lumOff val="15000"/>
                    </a:schemeClr>
                  </a:solidFill>
                  <a:latin typeface="+mn-ea"/>
                </a:rPr>
                <a:t> </a:t>
              </a:r>
              <a:r>
                <a:rPr lang="en-US" altLang="zh-CN" sz="800" dirty="0">
                  <a:solidFill>
                    <a:schemeClr val="tx1">
                      <a:lumMod val="85000"/>
                      <a:lumOff val="15000"/>
                    </a:schemeClr>
                  </a:solidFill>
                  <a:latin typeface="+mn-ea"/>
                </a:rPr>
                <a:t>Server</a:t>
              </a:r>
              <a:endParaRPr lang="zh-CN" altLang="en-US" sz="800" dirty="0">
                <a:solidFill>
                  <a:schemeClr val="tx1">
                    <a:lumMod val="85000"/>
                    <a:lumOff val="15000"/>
                  </a:schemeClr>
                </a:solidFill>
                <a:latin typeface="+mn-ea"/>
              </a:endParaRPr>
            </a:p>
          </p:txBody>
        </p:sp>
        <p:sp>
          <p:nvSpPr>
            <p:cNvPr id="258" name="TextBox 258">
              <a:extLst>
                <a:ext uri="{FF2B5EF4-FFF2-40B4-BE49-F238E27FC236}">
                  <a16:creationId xmlns:a16="http://schemas.microsoft.com/office/drawing/2014/main" id="{12BBE760-C0D9-9D43-B5A7-96C95B1D1AD5}"/>
                </a:ext>
              </a:extLst>
            </p:cNvPr>
            <p:cNvSpPr txBox="1"/>
            <p:nvPr/>
          </p:nvSpPr>
          <p:spPr>
            <a:xfrm>
              <a:off x="5314368" y="2357481"/>
              <a:ext cx="966931" cy="215444"/>
            </a:xfrm>
            <a:prstGeom prst="rect">
              <a:avLst/>
            </a:prstGeom>
            <a:noFill/>
          </p:spPr>
          <p:txBody>
            <a:bodyPr wrap="none" rtlCol="0">
              <a:spAutoFit/>
            </a:bodyPr>
            <a:lstStyle/>
            <a:p>
              <a:r>
                <a:rPr lang="en-US" altLang="zh-CN" sz="800" dirty="0">
                  <a:solidFill>
                    <a:schemeClr val="tx1">
                      <a:lumMod val="85000"/>
                      <a:lumOff val="15000"/>
                    </a:schemeClr>
                  </a:solidFill>
                  <a:latin typeface="+mn-ea"/>
                </a:rPr>
                <a:t>Application Server</a:t>
              </a:r>
              <a:endParaRPr lang="zh-CN" altLang="en-US" sz="800" dirty="0">
                <a:solidFill>
                  <a:schemeClr val="tx1">
                    <a:lumMod val="85000"/>
                    <a:lumOff val="15000"/>
                  </a:schemeClr>
                </a:solidFill>
                <a:latin typeface="+mn-ea"/>
              </a:endParaRPr>
            </a:p>
          </p:txBody>
        </p:sp>
        <p:cxnSp>
          <p:nvCxnSpPr>
            <p:cNvPr id="260" name="直接连接符 266">
              <a:extLst>
                <a:ext uri="{FF2B5EF4-FFF2-40B4-BE49-F238E27FC236}">
                  <a16:creationId xmlns:a16="http://schemas.microsoft.com/office/drawing/2014/main" id="{10B67ED7-7C65-0A41-AD47-76735B998BD7}"/>
                </a:ext>
              </a:extLst>
            </p:cNvPr>
            <p:cNvCxnSpPr/>
            <p:nvPr/>
          </p:nvCxnSpPr>
          <p:spPr>
            <a:xfrm>
              <a:off x="8591338" y="2583456"/>
              <a:ext cx="1550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直接连接符 267">
              <a:extLst>
                <a:ext uri="{FF2B5EF4-FFF2-40B4-BE49-F238E27FC236}">
                  <a16:creationId xmlns:a16="http://schemas.microsoft.com/office/drawing/2014/main" id="{548F6190-DC24-6949-9C86-43435684E751}"/>
                </a:ext>
              </a:extLst>
            </p:cNvPr>
            <p:cNvCxnSpPr/>
            <p:nvPr/>
          </p:nvCxnSpPr>
          <p:spPr>
            <a:xfrm>
              <a:off x="8591338" y="2926952"/>
              <a:ext cx="15509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2"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5147" y="2782298"/>
              <a:ext cx="268480" cy="278337"/>
            </a:xfrm>
            <a:prstGeom prst="rect">
              <a:avLst/>
            </a:prstGeom>
            <a:ln/>
          </p:spPr>
          <p:style>
            <a:lnRef idx="1">
              <a:schemeClr val="accent3"/>
            </a:lnRef>
            <a:fillRef idx="2">
              <a:schemeClr val="accent3"/>
            </a:fillRef>
            <a:effectRef idx="1">
              <a:schemeClr val="accent3"/>
            </a:effectRef>
            <a:fontRef idx="minor">
              <a:schemeClr val="dk1"/>
            </a:fontRef>
          </p:style>
        </p:pic>
        <p:pic>
          <p:nvPicPr>
            <p:cNvPr id="263"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3748" y="2437766"/>
              <a:ext cx="268480" cy="278337"/>
            </a:xfrm>
            <a:prstGeom prst="rect">
              <a:avLst/>
            </a:prstGeom>
            <a:ln/>
          </p:spPr>
          <p:style>
            <a:lnRef idx="1">
              <a:schemeClr val="accent3"/>
            </a:lnRef>
            <a:fillRef idx="2">
              <a:schemeClr val="accent3"/>
            </a:fillRef>
            <a:effectRef idx="1">
              <a:schemeClr val="accent3"/>
            </a:effectRef>
            <a:fontRef idx="minor">
              <a:schemeClr val="dk1"/>
            </a:fontRef>
          </p:style>
        </p:pic>
        <p:pic>
          <p:nvPicPr>
            <p:cNvPr id="264"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5354" y="2096657"/>
              <a:ext cx="268480" cy="278337"/>
            </a:xfrm>
            <a:prstGeom prst="rect">
              <a:avLst/>
            </a:prstGeom>
            <a:ln/>
          </p:spPr>
          <p:style>
            <a:lnRef idx="1">
              <a:schemeClr val="accent3"/>
            </a:lnRef>
            <a:fillRef idx="2">
              <a:schemeClr val="accent3"/>
            </a:fillRef>
            <a:effectRef idx="1">
              <a:schemeClr val="accent3"/>
            </a:effectRef>
            <a:fontRef idx="minor">
              <a:schemeClr val="dk1"/>
            </a:fontRef>
          </p:style>
        </p:pic>
        <p:cxnSp>
          <p:nvCxnSpPr>
            <p:cNvPr id="265" name="直接连接符 274">
              <a:extLst>
                <a:ext uri="{FF2B5EF4-FFF2-40B4-BE49-F238E27FC236}">
                  <a16:creationId xmlns:a16="http://schemas.microsoft.com/office/drawing/2014/main" id="{7612DE36-84AB-CD4C-B30B-4210A49EA887}"/>
                </a:ext>
              </a:extLst>
            </p:cNvPr>
            <p:cNvCxnSpPr/>
            <p:nvPr/>
          </p:nvCxnSpPr>
          <p:spPr>
            <a:xfrm>
              <a:off x="8588648" y="2278880"/>
              <a:ext cx="155090" cy="0"/>
            </a:xfrm>
            <a:prstGeom prst="line">
              <a:avLst/>
            </a:prstGeom>
          </p:spPr>
          <p:style>
            <a:lnRef idx="1">
              <a:schemeClr val="accent1"/>
            </a:lnRef>
            <a:fillRef idx="0">
              <a:schemeClr val="accent1"/>
            </a:fillRef>
            <a:effectRef idx="0">
              <a:schemeClr val="accent1"/>
            </a:effectRef>
            <a:fontRef idx="minor">
              <a:schemeClr val="tx1"/>
            </a:fontRef>
          </p:style>
        </p:cxnSp>
        <p:pic>
          <p:nvPicPr>
            <p:cNvPr id="266" name="Picture 12" descr="storageArray2">
              <a:extLst>
                <a:ext uri="{FF2B5EF4-FFF2-40B4-BE49-F238E27FC236}">
                  <a16:creationId xmlns:a16="http://schemas.microsoft.com/office/drawing/2014/main" id="{C27D6DEF-176B-A44E-B7D8-BB581ECE5E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4908" y="2577211"/>
              <a:ext cx="258516" cy="48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12" descr="storageArray2">
              <a:extLst>
                <a:ext uri="{FF2B5EF4-FFF2-40B4-BE49-F238E27FC236}">
                  <a16:creationId xmlns:a16="http://schemas.microsoft.com/office/drawing/2014/main" id="{085D03D6-3D87-0F48-9C7E-B48E1822B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0655" y="2549882"/>
              <a:ext cx="258516" cy="48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12" descr="storageArray2">
              <a:extLst>
                <a:ext uri="{FF2B5EF4-FFF2-40B4-BE49-F238E27FC236}">
                  <a16:creationId xmlns:a16="http://schemas.microsoft.com/office/drawing/2014/main" id="{A36D4587-03E6-1D40-BE7E-0A95B2E978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735" y="2567451"/>
              <a:ext cx="258516" cy="48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 name="圆角矩形 268">
              <a:extLst>
                <a:ext uri="{FF2B5EF4-FFF2-40B4-BE49-F238E27FC236}">
                  <a16:creationId xmlns:a16="http://schemas.microsoft.com/office/drawing/2014/main" id="{043E86F3-8D41-BC49-B213-854F376FE265}"/>
                </a:ext>
              </a:extLst>
            </p:cNvPr>
            <p:cNvSpPr/>
            <p:nvPr/>
          </p:nvSpPr>
          <p:spPr>
            <a:xfrm>
              <a:off x="2226149" y="1916832"/>
              <a:ext cx="6246906" cy="1362234"/>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800">
                <a:solidFill>
                  <a:schemeClr val="tx1">
                    <a:lumMod val="85000"/>
                    <a:lumOff val="15000"/>
                  </a:schemeClr>
                </a:solidFill>
                <a:latin typeface="+mn-ea"/>
              </a:endParaRPr>
            </a:p>
          </p:txBody>
        </p:sp>
        <p:pic>
          <p:nvPicPr>
            <p:cNvPr id="270" name="图片 269">
              <a:extLst>
                <a:ext uri="{FF2B5EF4-FFF2-40B4-BE49-F238E27FC236}">
                  <a16:creationId xmlns:a16="http://schemas.microsoft.com/office/drawing/2014/main" id="{C2C69575-B923-984C-8603-5FB4E70A35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3560" y="2713424"/>
              <a:ext cx="279902" cy="260309"/>
            </a:xfrm>
            <a:prstGeom prst="rect">
              <a:avLst/>
            </a:prstGeom>
          </p:spPr>
        </p:pic>
        <p:grpSp>
          <p:nvGrpSpPr>
            <p:cNvPr id="271" name="组合 270">
              <a:extLst>
                <a:ext uri="{FF2B5EF4-FFF2-40B4-BE49-F238E27FC236}">
                  <a16:creationId xmlns:a16="http://schemas.microsoft.com/office/drawing/2014/main" id="{A13CD9FE-17BF-D645-8612-44E6D3C0EEDA}"/>
                </a:ext>
              </a:extLst>
            </p:cNvPr>
            <p:cNvGrpSpPr/>
            <p:nvPr/>
          </p:nvGrpSpPr>
          <p:grpSpPr>
            <a:xfrm>
              <a:off x="7258832" y="2488544"/>
              <a:ext cx="749352" cy="606450"/>
              <a:chOff x="6309743" y="1104088"/>
              <a:chExt cx="749352" cy="606450"/>
            </a:xfrm>
          </p:grpSpPr>
          <p:pic>
            <p:nvPicPr>
              <p:cNvPr id="272"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9743" y="1104088"/>
                <a:ext cx="185870" cy="34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12" descr="storageArray2">
                <a:extLst>
                  <a:ext uri="{FF2B5EF4-FFF2-40B4-BE49-F238E27FC236}">
                    <a16:creationId xmlns:a16="http://schemas.microsoft.com/office/drawing/2014/main" id="{2C851378-0A45-2945-BE5B-1534067E2A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0276" y="1104110"/>
                <a:ext cx="185870" cy="34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4" name="直接连接符 296">
                <a:extLst>
                  <a:ext uri="{FF2B5EF4-FFF2-40B4-BE49-F238E27FC236}">
                    <a16:creationId xmlns:a16="http://schemas.microsoft.com/office/drawing/2014/main" id="{AC025454-A9BA-A348-8DE8-DE69FCFF8E59}"/>
                  </a:ext>
                </a:extLst>
              </p:cNvPr>
              <p:cNvCxnSpPr>
                <a:stCxn id="272" idx="3"/>
                <a:endCxn id="273" idx="1"/>
              </p:cNvCxnSpPr>
              <p:nvPr/>
            </p:nvCxnSpPr>
            <p:spPr>
              <a:xfrm>
                <a:off x="6495613" y="1278002"/>
                <a:ext cx="54663" cy="22"/>
              </a:xfrm>
              <a:prstGeom prst="line">
                <a:avLst/>
              </a:prstGeom>
            </p:spPr>
            <p:style>
              <a:lnRef idx="1">
                <a:schemeClr val="accent1"/>
              </a:lnRef>
              <a:fillRef idx="0">
                <a:schemeClr val="accent1"/>
              </a:fillRef>
              <a:effectRef idx="0">
                <a:schemeClr val="accent1"/>
              </a:effectRef>
              <a:fontRef idx="minor">
                <a:schemeClr val="tx1"/>
              </a:fontRef>
            </p:style>
          </p:cxnSp>
          <p:pic>
            <p:nvPicPr>
              <p:cNvPr id="275" name="图片 274">
                <a:extLst>
                  <a:ext uri="{FF2B5EF4-FFF2-40B4-BE49-F238E27FC236}">
                    <a16:creationId xmlns:a16="http://schemas.microsoft.com/office/drawing/2014/main" id="{168DE2E6-DB95-644C-8955-EB536C42B9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4589" y="1306447"/>
                <a:ext cx="434506" cy="404091"/>
              </a:xfrm>
              <a:prstGeom prst="rect">
                <a:avLst/>
              </a:prstGeom>
            </p:spPr>
          </p:pic>
        </p:grpSp>
        <p:cxnSp>
          <p:nvCxnSpPr>
            <p:cNvPr id="276" name="直接连接符 299">
              <a:extLst>
                <a:ext uri="{FF2B5EF4-FFF2-40B4-BE49-F238E27FC236}">
                  <a16:creationId xmlns:a16="http://schemas.microsoft.com/office/drawing/2014/main" id="{854A6FD9-3F14-664D-AAF8-E7684F18F8DB}"/>
                </a:ext>
              </a:extLst>
            </p:cNvPr>
            <p:cNvCxnSpPr/>
            <p:nvPr/>
          </p:nvCxnSpPr>
          <p:spPr>
            <a:xfrm>
              <a:off x="5258134" y="3270315"/>
              <a:ext cx="0" cy="116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7" name="直接连接符 302">
              <a:extLst>
                <a:ext uri="{FF2B5EF4-FFF2-40B4-BE49-F238E27FC236}">
                  <a16:creationId xmlns:a16="http://schemas.microsoft.com/office/drawing/2014/main" id="{8989FFF9-2BE1-AA4A-97E3-33448FACBDA3}"/>
                </a:ext>
              </a:extLst>
            </p:cNvPr>
            <p:cNvCxnSpPr/>
            <p:nvPr/>
          </p:nvCxnSpPr>
          <p:spPr>
            <a:xfrm>
              <a:off x="8588096" y="3282590"/>
              <a:ext cx="155090" cy="0"/>
            </a:xfrm>
            <a:prstGeom prst="line">
              <a:avLst/>
            </a:prstGeom>
          </p:spPr>
          <p:style>
            <a:lnRef idx="1">
              <a:schemeClr val="accent1"/>
            </a:lnRef>
            <a:fillRef idx="0">
              <a:schemeClr val="accent1"/>
            </a:fillRef>
            <a:effectRef idx="0">
              <a:schemeClr val="accent1"/>
            </a:effectRef>
            <a:fontRef idx="minor">
              <a:schemeClr val="tx1"/>
            </a:fontRef>
          </p:style>
        </p:cxnSp>
        <p:pic>
          <p:nvPicPr>
            <p:cNvPr id="278" name="Picture 3">
              <a:extLst>
                <a:ext uri="{FF2B5EF4-FFF2-40B4-BE49-F238E27FC236}">
                  <a16:creationId xmlns:a16="http://schemas.microsoft.com/office/drawing/2014/main" id="{0CFC1F97-2C87-C840-8858-C9C99F3602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2457" y="3104769"/>
              <a:ext cx="268480" cy="278337"/>
            </a:xfrm>
            <a:prstGeom prst="rect">
              <a:avLst/>
            </a:prstGeom>
            <a:ln/>
          </p:spPr>
          <p:style>
            <a:lnRef idx="1">
              <a:schemeClr val="accent3"/>
            </a:lnRef>
            <a:fillRef idx="2">
              <a:schemeClr val="accent3"/>
            </a:fillRef>
            <a:effectRef idx="1">
              <a:schemeClr val="accent3"/>
            </a:effectRef>
            <a:fontRef idx="minor">
              <a:schemeClr val="dk1"/>
            </a:fontRef>
          </p:style>
        </p:pic>
        <p:cxnSp>
          <p:nvCxnSpPr>
            <p:cNvPr id="279" name="直接连接符 306">
              <a:extLst>
                <a:ext uri="{FF2B5EF4-FFF2-40B4-BE49-F238E27FC236}">
                  <a16:creationId xmlns:a16="http://schemas.microsoft.com/office/drawing/2014/main" id="{4107815C-BAFF-B240-8F5B-D56C4F245280}"/>
                </a:ext>
              </a:extLst>
            </p:cNvPr>
            <p:cNvCxnSpPr/>
            <p:nvPr/>
          </p:nvCxnSpPr>
          <p:spPr>
            <a:xfrm>
              <a:off x="8580706" y="2278880"/>
              <a:ext cx="10633" cy="1137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直接连接符 307">
              <a:extLst>
                <a:ext uri="{FF2B5EF4-FFF2-40B4-BE49-F238E27FC236}">
                  <a16:creationId xmlns:a16="http://schemas.microsoft.com/office/drawing/2014/main" id="{8799A41F-0EAC-084D-B065-CA3E6C733ADF}"/>
                </a:ext>
              </a:extLst>
            </p:cNvPr>
            <p:cNvCxnSpPr/>
            <p:nvPr/>
          </p:nvCxnSpPr>
          <p:spPr>
            <a:xfrm>
              <a:off x="3441056" y="3973217"/>
              <a:ext cx="6353380" cy="5428"/>
            </a:xfrm>
            <a:prstGeom prst="line">
              <a:avLst/>
            </a:prstGeom>
          </p:spPr>
          <p:style>
            <a:lnRef idx="1">
              <a:schemeClr val="accent1"/>
            </a:lnRef>
            <a:fillRef idx="0">
              <a:schemeClr val="accent1"/>
            </a:fillRef>
            <a:effectRef idx="0">
              <a:schemeClr val="accent1"/>
            </a:effectRef>
            <a:fontRef idx="minor">
              <a:schemeClr val="tx1"/>
            </a:fontRef>
          </p:style>
        </p:cxnSp>
        <p:sp>
          <p:nvSpPr>
            <p:cNvPr id="283" name="TextBox 310">
              <a:extLst>
                <a:ext uri="{FF2B5EF4-FFF2-40B4-BE49-F238E27FC236}">
                  <a16:creationId xmlns:a16="http://schemas.microsoft.com/office/drawing/2014/main" id="{6EC385B1-F9FD-F845-9D24-0226C7D5CE8E}"/>
                </a:ext>
              </a:extLst>
            </p:cNvPr>
            <p:cNvSpPr txBox="1"/>
            <p:nvPr/>
          </p:nvSpPr>
          <p:spPr>
            <a:xfrm>
              <a:off x="4044426" y="4363311"/>
              <a:ext cx="421505"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cxnSp>
          <p:nvCxnSpPr>
            <p:cNvPr id="284" name="直接连接符 353">
              <a:extLst>
                <a:ext uri="{FF2B5EF4-FFF2-40B4-BE49-F238E27FC236}">
                  <a16:creationId xmlns:a16="http://schemas.microsoft.com/office/drawing/2014/main" id="{A443719C-8000-BD49-BB6D-5C0FE13F9852}"/>
                </a:ext>
              </a:extLst>
            </p:cNvPr>
            <p:cNvCxnSpPr/>
            <p:nvPr/>
          </p:nvCxnSpPr>
          <p:spPr>
            <a:xfrm flipV="1">
              <a:off x="6371339" y="3395818"/>
              <a:ext cx="3951" cy="573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5" name="直接连接符 369">
              <a:extLst>
                <a:ext uri="{FF2B5EF4-FFF2-40B4-BE49-F238E27FC236}">
                  <a16:creationId xmlns:a16="http://schemas.microsoft.com/office/drawing/2014/main" id="{3583A5B4-E63E-DD4A-8D4F-B1B404CBEF7E}"/>
                </a:ext>
              </a:extLst>
            </p:cNvPr>
            <p:cNvCxnSpPr/>
            <p:nvPr/>
          </p:nvCxnSpPr>
          <p:spPr>
            <a:xfrm>
              <a:off x="5246288" y="3401631"/>
              <a:ext cx="3345050" cy="0"/>
            </a:xfrm>
            <a:prstGeom prst="line">
              <a:avLst/>
            </a:prstGeom>
          </p:spPr>
          <p:style>
            <a:lnRef idx="1">
              <a:schemeClr val="accent1"/>
            </a:lnRef>
            <a:fillRef idx="0">
              <a:schemeClr val="accent1"/>
            </a:fillRef>
            <a:effectRef idx="0">
              <a:schemeClr val="accent1"/>
            </a:effectRef>
            <a:fontRef idx="minor">
              <a:schemeClr val="tx1"/>
            </a:fontRef>
          </p:style>
        </p:cxnSp>
        <p:pic>
          <p:nvPicPr>
            <p:cNvPr id="286" name="Picture 238" descr="E:\goldmsg\图库\设备\交换机.png">
              <a:extLst>
                <a:ext uri="{FF2B5EF4-FFF2-40B4-BE49-F238E27FC236}">
                  <a16:creationId xmlns:a16="http://schemas.microsoft.com/office/drawing/2014/main" id="{251EC55A-2533-EA45-9A0F-440FEA9160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222" y="3511168"/>
              <a:ext cx="284352" cy="277872"/>
            </a:xfrm>
            <a:prstGeom prst="rect">
              <a:avLst/>
            </a:prstGeom>
            <a:noFill/>
            <a:extLst>
              <a:ext uri="{909E8E84-426E-40DD-AFC4-6F175D3DCCD1}">
                <a14:hiddenFill xmlns:a14="http://schemas.microsoft.com/office/drawing/2010/main">
                  <a:solidFill>
                    <a:srgbClr val="FFFFFF"/>
                  </a:solidFill>
                </a14:hiddenFill>
              </a:ext>
            </a:extLst>
          </p:spPr>
        </p:pic>
        <p:sp>
          <p:nvSpPr>
            <p:cNvPr id="289" name="圆角矩形 288">
              <a:extLst>
                <a:ext uri="{FF2B5EF4-FFF2-40B4-BE49-F238E27FC236}">
                  <a16:creationId xmlns:a16="http://schemas.microsoft.com/office/drawing/2014/main" id="{C2481C31-012D-0843-8A3D-7571023B6C19}"/>
                </a:ext>
              </a:extLst>
            </p:cNvPr>
            <p:cNvSpPr/>
            <p:nvPr/>
          </p:nvSpPr>
          <p:spPr>
            <a:xfrm>
              <a:off x="2439956" y="2111383"/>
              <a:ext cx="1190422" cy="253833"/>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800" dirty="0">
                  <a:solidFill>
                    <a:schemeClr val="tx1">
                      <a:lumMod val="85000"/>
                      <a:lumOff val="15000"/>
                    </a:schemeClr>
                  </a:solidFill>
                  <a:latin typeface="+mn-ea"/>
                </a:rPr>
                <a:t>MVMS</a:t>
              </a:r>
              <a:endParaRPr lang="zh-CN" altLang="en-US" sz="800" dirty="0">
                <a:solidFill>
                  <a:schemeClr val="tx1">
                    <a:lumMod val="85000"/>
                    <a:lumOff val="15000"/>
                  </a:schemeClr>
                </a:solidFill>
                <a:latin typeface="+mn-ea"/>
              </a:endParaRPr>
            </a:p>
          </p:txBody>
        </p:sp>
        <p:pic>
          <p:nvPicPr>
            <p:cNvPr id="290" name="Picture 12" descr="storageArray2">
              <a:extLst>
                <a:ext uri="{FF2B5EF4-FFF2-40B4-BE49-F238E27FC236}">
                  <a16:creationId xmlns:a16="http://schemas.microsoft.com/office/drawing/2014/main" id="{EA82ED15-B2A7-BE46-A18A-CC883F09B1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5307" y="2522704"/>
              <a:ext cx="258516" cy="48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TextBox 425">
              <a:extLst>
                <a:ext uri="{FF2B5EF4-FFF2-40B4-BE49-F238E27FC236}">
                  <a16:creationId xmlns:a16="http://schemas.microsoft.com/office/drawing/2014/main" id="{2A53E090-40EE-BD49-8352-C85F97C5F41B}"/>
                </a:ext>
              </a:extLst>
            </p:cNvPr>
            <p:cNvSpPr txBox="1"/>
            <p:nvPr/>
          </p:nvSpPr>
          <p:spPr>
            <a:xfrm>
              <a:off x="3806310" y="5237525"/>
              <a:ext cx="566746" cy="338554"/>
            </a:xfrm>
            <a:prstGeom prst="rect">
              <a:avLst/>
            </a:prstGeom>
            <a:noFill/>
          </p:spPr>
          <p:txBody>
            <a:bodyPr wrap="square" rtlCol="0">
              <a:spAutoFit/>
            </a:bodyPr>
            <a:lstStyle/>
            <a:p>
              <a:pPr algn="ctr"/>
              <a:r>
                <a:rPr lang="en-US" altLang="zh-CN" sz="800" dirty="0">
                  <a:solidFill>
                    <a:schemeClr val="tx1">
                      <a:lumMod val="85000"/>
                      <a:lumOff val="15000"/>
                    </a:schemeClr>
                  </a:solidFill>
                  <a:latin typeface="+mn-ea"/>
                </a:rPr>
                <a:t>Docking Station</a:t>
              </a:r>
            </a:p>
          </p:txBody>
        </p:sp>
        <p:sp>
          <p:nvSpPr>
            <p:cNvPr id="297" name="圆角矩形 296"/>
            <p:cNvSpPr/>
            <p:nvPr/>
          </p:nvSpPr>
          <p:spPr>
            <a:xfrm>
              <a:off x="3863793" y="2066745"/>
              <a:ext cx="2418150" cy="1070806"/>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lumMod val="85000"/>
                    <a:lumOff val="15000"/>
                  </a:schemeClr>
                </a:solidFill>
                <a:latin typeface="+mn-ea"/>
                <a:cs typeface="+mn-ea"/>
                <a:sym typeface="+mn-lt"/>
              </a:endParaRPr>
            </a:p>
          </p:txBody>
        </p:sp>
        <p:sp>
          <p:nvSpPr>
            <p:cNvPr id="298" name="圆角矩形 297"/>
            <p:cNvSpPr/>
            <p:nvPr/>
          </p:nvSpPr>
          <p:spPr>
            <a:xfrm>
              <a:off x="6903091" y="2088231"/>
              <a:ext cx="1460834" cy="1070806"/>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lumMod val="85000"/>
                    <a:lumOff val="15000"/>
                  </a:schemeClr>
                </a:solidFill>
                <a:latin typeface="+mn-ea"/>
                <a:cs typeface="+mn-ea"/>
                <a:sym typeface="+mn-lt"/>
              </a:endParaRPr>
            </a:p>
          </p:txBody>
        </p:sp>
        <p:cxnSp>
          <p:nvCxnSpPr>
            <p:cNvPr id="299" name="直接连接符 353">
              <a:extLst>
                <a:ext uri="{FF2B5EF4-FFF2-40B4-BE49-F238E27FC236}">
                  <a16:creationId xmlns:a16="http://schemas.microsoft.com/office/drawing/2014/main" id="{A443719C-8000-BD49-BB6D-5C0FE13F9852}"/>
                </a:ext>
              </a:extLst>
            </p:cNvPr>
            <p:cNvCxnSpPr/>
            <p:nvPr/>
          </p:nvCxnSpPr>
          <p:spPr>
            <a:xfrm flipV="1">
              <a:off x="3437427" y="3991253"/>
              <a:ext cx="0" cy="950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直接连接符 266">
              <a:extLst>
                <a:ext uri="{FF2B5EF4-FFF2-40B4-BE49-F238E27FC236}">
                  <a16:creationId xmlns:a16="http://schemas.microsoft.com/office/drawing/2014/main" id="{10B67ED7-7C65-0A41-AD47-76735B998BD7}"/>
                </a:ext>
              </a:extLst>
            </p:cNvPr>
            <p:cNvCxnSpPr/>
            <p:nvPr/>
          </p:nvCxnSpPr>
          <p:spPr>
            <a:xfrm flipV="1">
              <a:off x="3304078" y="4774581"/>
              <a:ext cx="575006" cy="15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1" name="直接连接符 267">
              <a:extLst>
                <a:ext uri="{FF2B5EF4-FFF2-40B4-BE49-F238E27FC236}">
                  <a16:creationId xmlns:a16="http://schemas.microsoft.com/office/drawing/2014/main" id="{548F6190-DC24-6949-9C86-43435684E751}"/>
                </a:ext>
              </a:extLst>
            </p:cNvPr>
            <p:cNvCxnSpPr/>
            <p:nvPr/>
          </p:nvCxnSpPr>
          <p:spPr>
            <a:xfrm>
              <a:off x="3751516" y="4977757"/>
              <a:ext cx="114966" cy="0"/>
            </a:xfrm>
            <a:prstGeom prst="line">
              <a:avLst/>
            </a:prstGeom>
          </p:spPr>
          <p:style>
            <a:lnRef idx="1">
              <a:schemeClr val="accent1"/>
            </a:lnRef>
            <a:fillRef idx="0">
              <a:schemeClr val="accent1"/>
            </a:fillRef>
            <a:effectRef idx="0">
              <a:schemeClr val="accent1"/>
            </a:effectRef>
            <a:fontRef idx="minor">
              <a:schemeClr val="tx1"/>
            </a:fontRef>
          </p:style>
        </p:cxnSp>
        <p:pic>
          <p:nvPicPr>
            <p:cNvPr id="302"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325" y="4884308"/>
              <a:ext cx="199020" cy="206327"/>
            </a:xfrm>
            <a:prstGeom prst="rect">
              <a:avLst/>
            </a:prstGeom>
            <a:ln/>
          </p:spPr>
          <p:style>
            <a:lnRef idx="1">
              <a:schemeClr val="accent3"/>
            </a:lnRef>
            <a:fillRef idx="2">
              <a:schemeClr val="accent3"/>
            </a:fillRef>
            <a:effectRef idx="1">
              <a:schemeClr val="accent3"/>
            </a:effectRef>
            <a:fontRef idx="minor">
              <a:schemeClr val="dk1"/>
            </a:fontRef>
          </p:style>
        </p:pic>
        <p:pic>
          <p:nvPicPr>
            <p:cNvPr id="303"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3926" y="4612926"/>
              <a:ext cx="199020" cy="206327"/>
            </a:xfrm>
            <a:prstGeom prst="rect">
              <a:avLst/>
            </a:prstGeom>
            <a:ln/>
          </p:spPr>
          <p:style>
            <a:lnRef idx="1">
              <a:schemeClr val="accent3"/>
            </a:lnRef>
            <a:fillRef idx="2">
              <a:schemeClr val="accent3"/>
            </a:fillRef>
            <a:effectRef idx="1">
              <a:schemeClr val="accent3"/>
            </a:effectRef>
            <a:fontRef idx="minor">
              <a:schemeClr val="dk1"/>
            </a:fontRef>
          </p:style>
        </p:pic>
        <p:pic>
          <p:nvPicPr>
            <p:cNvPr id="304"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532" y="4330337"/>
              <a:ext cx="199020" cy="206327"/>
            </a:xfrm>
            <a:prstGeom prst="rect">
              <a:avLst/>
            </a:prstGeom>
            <a:ln/>
          </p:spPr>
          <p:style>
            <a:lnRef idx="1">
              <a:schemeClr val="accent3"/>
            </a:lnRef>
            <a:fillRef idx="2">
              <a:schemeClr val="accent3"/>
            </a:fillRef>
            <a:effectRef idx="1">
              <a:schemeClr val="accent3"/>
            </a:effectRef>
            <a:fontRef idx="minor">
              <a:schemeClr val="dk1"/>
            </a:fontRef>
          </p:style>
        </p:pic>
        <p:cxnSp>
          <p:nvCxnSpPr>
            <p:cNvPr id="305" name="直接连接符 274">
              <a:extLst>
                <a:ext uri="{FF2B5EF4-FFF2-40B4-BE49-F238E27FC236}">
                  <a16:creationId xmlns:a16="http://schemas.microsoft.com/office/drawing/2014/main" id="{7612DE36-84AB-CD4C-B30B-4210A49EA887}"/>
                </a:ext>
              </a:extLst>
            </p:cNvPr>
            <p:cNvCxnSpPr/>
            <p:nvPr/>
          </p:nvCxnSpPr>
          <p:spPr>
            <a:xfrm>
              <a:off x="3748826" y="4512560"/>
              <a:ext cx="1149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6" name="直接连接符 306">
              <a:extLst>
                <a:ext uri="{FF2B5EF4-FFF2-40B4-BE49-F238E27FC236}">
                  <a16:creationId xmlns:a16="http://schemas.microsoft.com/office/drawing/2014/main" id="{4107815C-BAFF-B240-8F5B-D56C4F245280}"/>
                </a:ext>
              </a:extLst>
            </p:cNvPr>
            <p:cNvCxnSpPr/>
            <p:nvPr/>
          </p:nvCxnSpPr>
          <p:spPr>
            <a:xfrm>
              <a:off x="3740884" y="4512560"/>
              <a:ext cx="7942" cy="474911"/>
            </a:xfrm>
            <a:prstGeom prst="line">
              <a:avLst/>
            </a:prstGeom>
          </p:spPr>
          <p:style>
            <a:lnRef idx="1">
              <a:schemeClr val="accent1"/>
            </a:lnRef>
            <a:fillRef idx="0">
              <a:schemeClr val="accent1"/>
            </a:fillRef>
            <a:effectRef idx="0">
              <a:schemeClr val="accent1"/>
            </a:effectRef>
            <a:fontRef idx="minor">
              <a:schemeClr val="tx1"/>
            </a:fontRef>
          </p:style>
        </p:cxnSp>
        <p:sp>
          <p:nvSpPr>
            <p:cNvPr id="307" name="TextBox 310">
              <a:extLst>
                <a:ext uri="{FF2B5EF4-FFF2-40B4-BE49-F238E27FC236}">
                  <a16:creationId xmlns:a16="http://schemas.microsoft.com/office/drawing/2014/main" id="{6EC385B1-F9FD-F845-9D24-0226C7D5CE8E}"/>
                </a:ext>
              </a:extLst>
            </p:cNvPr>
            <p:cNvSpPr txBox="1"/>
            <p:nvPr/>
          </p:nvSpPr>
          <p:spPr>
            <a:xfrm>
              <a:off x="4043211" y="4640066"/>
              <a:ext cx="421505"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sp>
          <p:nvSpPr>
            <p:cNvPr id="308" name="TextBox 310">
              <a:extLst>
                <a:ext uri="{FF2B5EF4-FFF2-40B4-BE49-F238E27FC236}">
                  <a16:creationId xmlns:a16="http://schemas.microsoft.com/office/drawing/2014/main" id="{6EC385B1-F9FD-F845-9D24-0226C7D5CE8E}"/>
                </a:ext>
              </a:extLst>
            </p:cNvPr>
            <p:cNvSpPr txBox="1"/>
            <p:nvPr/>
          </p:nvSpPr>
          <p:spPr>
            <a:xfrm>
              <a:off x="4043211" y="4903406"/>
              <a:ext cx="421505"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sp>
          <p:nvSpPr>
            <p:cNvPr id="309" name="矩形 308">
              <a:extLst>
                <a:ext uri="{FF2B5EF4-FFF2-40B4-BE49-F238E27FC236}">
                  <a16:creationId xmlns:a16="http://schemas.microsoft.com/office/drawing/2014/main" id="{AA5457D7-1B36-F442-84E0-EA9D919CA6F1}"/>
                </a:ext>
              </a:extLst>
            </p:cNvPr>
            <p:cNvSpPr/>
            <p:nvPr/>
          </p:nvSpPr>
          <p:spPr>
            <a:xfrm>
              <a:off x="5095456" y="4131521"/>
              <a:ext cx="1795854" cy="1889767"/>
            </a:xfrm>
            <a:prstGeom prst="rect">
              <a:avLst/>
            </a:prstGeom>
            <a:solidFill>
              <a:schemeClr val="accent1">
                <a:lumMod val="40000"/>
                <a:lumOff val="60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800">
                <a:solidFill>
                  <a:schemeClr val="tx1">
                    <a:lumMod val="85000"/>
                    <a:lumOff val="15000"/>
                  </a:schemeClr>
                </a:solidFill>
                <a:latin typeface="+mn-ea"/>
              </a:endParaRPr>
            </a:p>
          </p:txBody>
        </p:sp>
        <p:grpSp>
          <p:nvGrpSpPr>
            <p:cNvPr id="310" name="组合 309">
              <a:extLst>
                <a:ext uri="{FF2B5EF4-FFF2-40B4-BE49-F238E27FC236}">
                  <a16:creationId xmlns:a16="http://schemas.microsoft.com/office/drawing/2014/main" id="{5998E5C4-D253-B94B-B697-DF6A13061CBF}"/>
                </a:ext>
              </a:extLst>
            </p:cNvPr>
            <p:cNvGrpSpPr/>
            <p:nvPr/>
          </p:nvGrpSpPr>
          <p:grpSpPr>
            <a:xfrm>
              <a:off x="5713873" y="4470718"/>
              <a:ext cx="440605" cy="703297"/>
              <a:chOff x="1340200" y="4869160"/>
              <a:chExt cx="844425" cy="1059116"/>
            </a:xfrm>
          </p:grpSpPr>
          <p:grpSp>
            <p:nvGrpSpPr>
              <p:cNvPr id="311" name="组合 310">
                <a:extLst>
                  <a:ext uri="{FF2B5EF4-FFF2-40B4-BE49-F238E27FC236}">
                    <a16:creationId xmlns:a16="http://schemas.microsoft.com/office/drawing/2014/main" id="{2568BD99-B2F1-CC45-BE6F-856C77B362C8}"/>
                  </a:ext>
                </a:extLst>
              </p:cNvPr>
              <p:cNvGrpSpPr/>
              <p:nvPr/>
            </p:nvGrpSpPr>
            <p:grpSpPr>
              <a:xfrm>
                <a:off x="1340200" y="5138850"/>
                <a:ext cx="844425" cy="789426"/>
                <a:chOff x="1973497" y="5138850"/>
                <a:chExt cx="844425" cy="789426"/>
              </a:xfrm>
            </p:grpSpPr>
            <p:pic>
              <p:nvPicPr>
                <p:cNvPr id="313" name="Picture 238" descr="E:\goldmsg\图库\设备\交换机.png">
                  <a:extLst>
                    <a:ext uri="{FF2B5EF4-FFF2-40B4-BE49-F238E27FC236}">
                      <a16:creationId xmlns:a16="http://schemas.microsoft.com/office/drawing/2014/main" id="{8B587822-6AF5-7345-9D3E-CF4B0E1B9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105" y="5138850"/>
                  <a:ext cx="544964" cy="418455"/>
                </a:xfrm>
                <a:prstGeom prst="rect">
                  <a:avLst/>
                </a:prstGeom>
                <a:noFill/>
                <a:extLst>
                  <a:ext uri="{909E8E84-426E-40DD-AFC4-6F175D3DCCD1}">
                    <a14:hiddenFill xmlns:a14="http://schemas.microsoft.com/office/drawing/2010/main">
                      <a:solidFill>
                        <a:srgbClr val="FFFFFF"/>
                      </a:solidFill>
                    </a14:hiddenFill>
                  </a:ext>
                </a:extLst>
              </p:spPr>
            </p:pic>
            <p:cxnSp>
              <p:nvCxnSpPr>
                <p:cNvPr id="317" name="直接连接符 250">
                  <a:extLst>
                    <a:ext uri="{FF2B5EF4-FFF2-40B4-BE49-F238E27FC236}">
                      <a16:creationId xmlns:a16="http://schemas.microsoft.com/office/drawing/2014/main" id="{5DFD0A6F-D1E7-B240-8878-E73BB2414EB1}"/>
                    </a:ext>
                  </a:extLst>
                </p:cNvPr>
                <p:cNvCxnSpPr/>
                <p:nvPr/>
              </p:nvCxnSpPr>
              <p:spPr>
                <a:xfrm>
                  <a:off x="1973497" y="5712252"/>
                  <a:ext cx="844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直接连接符 251">
                  <a:extLst>
                    <a:ext uri="{FF2B5EF4-FFF2-40B4-BE49-F238E27FC236}">
                      <a16:creationId xmlns:a16="http://schemas.microsoft.com/office/drawing/2014/main" id="{07C52530-8606-654E-A2ED-C33C0502DBDE}"/>
                    </a:ext>
                  </a:extLst>
                </p:cNvPr>
                <p:cNvCxnSpPr/>
                <p:nvPr/>
              </p:nvCxnSpPr>
              <p:spPr>
                <a:xfrm>
                  <a:off x="1973497" y="571225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直接连接符 252">
                  <a:extLst>
                    <a:ext uri="{FF2B5EF4-FFF2-40B4-BE49-F238E27FC236}">
                      <a16:creationId xmlns:a16="http://schemas.microsoft.com/office/drawing/2014/main" id="{C265C1C5-05A7-9E4E-8CB6-51BA911CAA88}"/>
                    </a:ext>
                  </a:extLst>
                </p:cNvPr>
                <p:cNvCxnSpPr/>
                <p:nvPr/>
              </p:nvCxnSpPr>
              <p:spPr>
                <a:xfrm flipV="1">
                  <a:off x="2387610" y="5557305"/>
                  <a:ext cx="4425" cy="370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直接连接符 253">
                  <a:extLst>
                    <a:ext uri="{FF2B5EF4-FFF2-40B4-BE49-F238E27FC236}">
                      <a16:creationId xmlns:a16="http://schemas.microsoft.com/office/drawing/2014/main" id="{88F5E037-25BC-B346-AC95-D82E528D5E62}"/>
                    </a:ext>
                  </a:extLst>
                </p:cNvPr>
                <p:cNvCxnSpPr/>
                <p:nvPr/>
              </p:nvCxnSpPr>
              <p:spPr>
                <a:xfrm>
                  <a:off x="2817921" y="5712252"/>
                  <a:ext cx="1" cy="2160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2" name="直接连接符 245">
                <a:extLst>
                  <a:ext uri="{FF2B5EF4-FFF2-40B4-BE49-F238E27FC236}">
                    <a16:creationId xmlns:a16="http://schemas.microsoft.com/office/drawing/2014/main" id="{4206366A-E1BE-034A-920E-E5D8B4DBC91A}"/>
                  </a:ext>
                </a:extLst>
              </p:cNvPr>
              <p:cNvCxnSpPr>
                <a:endCxn id="313" idx="0"/>
              </p:cNvCxnSpPr>
              <p:nvPr/>
            </p:nvCxnSpPr>
            <p:spPr>
              <a:xfrm>
                <a:off x="1773863" y="4869160"/>
                <a:ext cx="4427" cy="2696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1" name="TextBox 254">
              <a:extLst>
                <a:ext uri="{FF2B5EF4-FFF2-40B4-BE49-F238E27FC236}">
                  <a16:creationId xmlns:a16="http://schemas.microsoft.com/office/drawing/2014/main" id="{84755B54-DC60-204A-A1A3-903903B32161}"/>
                </a:ext>
              </a:extLst>
            </p:cNvPr>
            <p:cNvSpPr txBox="1"/>
            <p:nvPr/>
          </p:nvSpPr>
          <p:spPr>
            <a:xfrm>
              <a:off x="5128241" y="4125306"/>
              <a:ext cx="705061" cy="2154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800" dirty="0">
                  <a:solidFill>
                    <a:schemeClr val="tx1">
                      <a:lumMod val="85000"/>
                      <a:lumOff val="15000"/>
                    </a:schemeClr>
                  </a:solidFill>
                  <a:latin typeface="+mn-ea"/>
                </a:rPr>
                <a:t>Dept2</a:t>
              </a:r>
              <a:endParaRPr lang="zh-CN" altLang="en-US" sz="800" dirty="0">
                <a:solidFill>
                  <a:schemeClr val="tx1">
                    <a:lumMod val="85000"/>
                    <a:lumOff val="15000"/>
                  </a:schemeClr>
                </a:solidFill>
                <a:latin typeface="+mn-ea"/>
              </a:endParaRPr>
            </a:p>
          </p:txBody>
        </p:sp>
        <p:sp>
          <p:nvSpPr>
            <p:cNvPr id="326" name="TextBox 310">
              <a:extLst>
                <a:ext uri="{FF2B5EF4-FFF2-40B4-BE49-F238E27FC236}">
                  <a16:creationId xmlns:a16="http://schemas.microsoft.com/office/drawing/2014/main" id="{6EC385B1-F9FD-F845-9D24-0226C7D5CE8E}"/>
                </a:ext>
              </a:extLst>
            </p:cNvPr>
            <p:cNvSpPr txBox="1"/>
            <p:nvPr/>
          </p:nvSpPr>
          <p:spPr>
            <a:xfrm>
              <a:off x="6540632" y="4361502"/>
              <a:ext cx="421505"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sp>
          <p:nvSpPr>
            <p:cNvPr id="327" name="TextBox 425">
              <a:extLst>
                <a:ext uri="{FF2B5EF4-FFF2-40B4-BE49-F238E27FC236}">
                  <a16:creationId xmlns:a16="http://schemas.microsoft.com/office/drawing/2014/main" id="{2A53E090-40EE-BD49-8352-C85F97C5F41B}"/>
                </a:ext>
              </a:extLst>
            </p:cNvPr>
            <p:cNvSpPr txBox="1"/>
            <p:nvPr/>
          </p:nvSpPr>
          <p:spPr>
            <a:xfrm>
              <a:off x="6281942" y="5235716"/>
              <a:ext cx="587320" cy="338554"/>
            </a:xfrm>
            <a:prstGeom prst="rect">
              <a:avLst/>
            </a:prstGeom>
            <a:noFill/>
          </p:spPr>
          <p:txBody>
            <a:bodyPr wrap="square" rtlCol="0">
              <a:spAutoFit/>
            </a:bodyPr>
            <a:lstStyle/>
            <a:p>
              <a:pPr algn="ctr"/>
              <a:r>
                <a:rPr lang="en-US" altLang="zh-CN" sz="800" dirty="0">
                  <a:solidFill>
                    <a:schemeClr val="tx1">
                      <a:lumMod val="85000"/>
                      <a:lumOff val="15000"/>
                    </a:schemeClr>
                  </a:solidFill>
                  <a:latin typeface="+mn-ea"/>
                </a:rPr>
                <a:t>Docking Station</a:t>
              </a:r>
            </a:p>
          </p:txBody>
        </p:sp>
        <p:cxnSp>
          <p:nvCxnSpPr>
            <p:cNvPr id="328" name="直接连接符 353">
              <a:extLst>
                <a:ext uri="{FF2B5EF4-FFF2-40B4-BE49-F238E27FC236}">
                  <a16:creationId xmlns:a16="http://schemas.microsoft.com/office/drawing/2014/main" id="{A443719C-8000-BD49-BB6D-5C0FE13F9852}"/>
                </a:ext>
              </a:extLst>
            </p:cNvPr>
            <p:cNvCxnSpPr/>
            <p:nvPr/>
          </p:nvCxnSpPr>
          <p:spPr>
            <a:xfrm flipV="1">
              <a:off x="5933633" y="3989444"/>
              <a:ext cx="0" cy="950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直接连接符 266">
              <a:extLst>
                <a:ext uri="{FF2B5EF4-FFF2-40B4-BE49-F238E27FC236}">
                  <a16:creationId xmlns:a16="http://schemas.microsoft.com/office/drawing/2014/main" id="{10B67ED7-7C65-0A41-AD47-76735B998BD7}"/>
                </a:ext>
              </a:extLst>
            </p:cNvPr>
            <p:cNvCxnSpPr/>
            <p:nvPr/>
          </p:nvCxnSpPr>
          <p:spPr>
            <a:xfrm flipV="1">
              <a:off x="5800284" y="4772772"/>
              <a:ext cx="575006" cy="15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直接连接符 267">
              <a:extLst>
                <a:ext uri="{FF2B5EF4-FFF2-40B4-BE49-F238E27FC236}">
                  <a16:creationId xmlns:a16="http://schemas.microsoft.com/office/drawing/2014/main" id="{548F6190-DC24-6949-9C86-43435684E751}"/>
                </a:ext>
              </a:extLst>
            </p:cNvPr>
            <p:cNvCxnSpPr/>
            <p:nvPr/>
          </p:nvCxnSpPr>
          <p:spPr>
            <a:xfrm>
              <a:off x="6247722" y="4975948"/>
              <a:ext cx="114966" cy="0"/>
            </a:xfrm>
            <a:prstGeom prst="line">
              <a:avLst/>
            </a:prstGeom>
          </p:spPr>
          <p:style>
            <a:lnRef idx="1">
              <a:schemeClr val="accent1"/>
            </a:lnRef>
            <a:fillRef idx="0">
              <a:schemeClr val="accent1"/>
            </a:fillRef>
            <a:effectRef idx="0">
              <a:schemeClr val="accent1"/>
            </a:effectRef>
            <a:fontRef idx="minor">
              <a:schemeClr val="tx1"/>
            </a:fontRef>
          </p:style>
        </p:cxnSp>
        <p:pic>
          <p:nvPicPr>
            <p:cNvPr id="331"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1531" y="4882499"/>
              <a:ext cx="199020" cy="206327"/>
            </a:xfrm>
            <a:prstGeom prst="rect">
              <a:avLst/>
            </a:prstGeom>
            <a:ln/>
          </p:spPr>
          <p:style>
            <a:lnRef idx="1">
              <a:schemeClr val="accent3"/>
            </a:lnRef>
            <a:fillRef idx="2">
              <a:schemeClr val="accent3"/>
            </a:fillRef>
            <a:effectRef idx="1">
              <a:schemeClr val="accent3"/>
            </a:effectRef>
            <a:fontRef idx="minor">
              <a:schemeClr val="dk1"/>
            </a:fontRef>
          </p:style>
        </p:pic>
        <p:pic>
          <p:nvPicPr>
            <p:cNvPr id="332"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132" y="4611117"/>
              <a:ext cx="199020" cy="206327"/>
            </a:xfrm>
            <a:prstGeom prst="rect">
              <a:avLst/>
            </a:prstGeom>
            <a:ln/>
          </p:spPr>
          <p:style>
            <a:lnRef idx="1">
              <a:schemeClr val="accent3"/>
            </a:lnRef>
            <a:fillRef idx="2">
              <a:schemeClr val="accent3"/>
            </a:fillRef>
            <a:effectRef idx="1">
              <a:schemeClr val="accent3"/>
            </a:effectRef>
            <a:fontRef idx="minor">
              <a:schemeClr val="dk1"/>
            </a:fontRef>
          </p:style>
        </p:pic>
        <p:pic>
          <p:nvPicPr>
            <p:cNvPr id="333"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738" y="4328528"/>
              <a:ext cx="199020" cy="206327"/>
            </a:xfrm>
            <a:prstGeom prst="rect">
              <a:avLst/>
            </a:prstGeom>
            <a:ln/>
          </p:spPr>
          <p:style>
            <a:lnRef idx="1">
              <a:schemeClr val="accent3"/>
            </a:lnRef>
            <a:fillRef idx="2">
              <a:schemeClr val="accent3"/>
            </a:fillRef>
            <a:effectRef idx="1">
              <a:schemeClr val="accent3"/>
            </a:effectRef>
            <a:fontRef idx="minor">
              <a:schemeClr val="dk1"/>
            </a:fontRef>
          </p:style>
        </p:pic>
        <p:cxnSp>
          <p:nvCxnSpPr>
            <p:cNvPr id="334" name="直接连接符 274">
              <a:extLst>
                <a:ext uri="{FF2B5EF4-FFF2-40B4-BE49-F238E27FC236}">
                  <a16:creationId xmlns:a16="http://schemas.microsoft.com/office/drawing/2014/main" id="{7612DE36-84AB-CD4C-B30B-4210A49EA887}"/>
                </a:ext>
              </a:extLst>
            </p:cNvPr>
            <p:cNvCxnSpPr/>
            <p:nvPr/>
          </p:nvCxnSpPr>
          <p:spPr>
            <a:xfrm>
              <a:off x="6245032" y="4510751"/>
              <a:ext cx="1149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直接连接符 306">
              <a:extLst>
                <a:ext uri="{FF2B5EF4-FFF2-40B4-BE49-F238E27FC236}">
                  <a16:creationId xmlns:a16="http://schemas.microsoft.com/office/drawing/2014/main" id="{4107815C-BAFF-B240-8F5B-D56C4F245280}"/>
                </a:ext>
              </a:extLst>
            </p:cNvPr>
            <p:cNvCxnSpPr/>
            <p:nvPr/>
          </p:nvCxnSpPr>
          <p:spPr>
            <a:xfrm>
              <a:off x="6237090" y="4510751"/>
              <a:ext cx="7942" cy="474911"/>
            </a:xfrm>
            <a:prstGeom prst="line">
              <a:avLst/>
            </a:prstGeom>
          </p:spPr>
          <p:style>
            <a:lnRef idx="1">
              <a:schemeClr val="accent1"/>
            </a:lnRef>
            <a:fillRef idx="0">
              <a:schemeClr val="accent1"/>
            </a:fillRef>
            <a:effectRef idx="0">
              <a:schemeClr val="accent1"/>
            </a:effectRef>
            <a:fontRef idx="minor">
              <a:schemeClr val="tx1"/>
            </a:fontRef>
          </p:style>
        </p:cxnSp>
        <p:sp>
          <p:nvSpPr>
            <p:cNvPr id="336" name="TextBox 310">
              <a:extLst>
                <a:ext uri="{FF2B5EF4-FFF2-40B4-BE49-F238E27FC236}">
                  <a16:creationId xmlns:a16="http://schemas.microsoft.com/office/drawing/2014/main" id="{6EC385B1-F9FD-F845-9D24-0226C7D5CE8E}"/>
                </a:ext>
              </a:extLst>
            </p:cNvPr>
            <p:cNvSpPr txBox="1"/>
            <p:nvPr/>
          </p:nvSpPr>
          <p:spPr>
            <a:xfrm>
              <a:off x="6539417" y="4638257"/>
              <a:ext cx="421505"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sp>
          <p:nvSpPr>
            <p:cNvPr id="337" name="TextBox 310">
              <a:extLst>
                <a:ext uri="{FF2B5EF4-FFF2-40B4-BE49-F238E27FC236}">
                  <a16:creationId xmlns:a16="http://schemas.microsoft.com/office/drawing/2014/main" id="{6EC385B1-F9FD-F845-9D24-0226C7D5CE8E}"/>
                </a:ext>
              </a:extLst>
            </p:cNvPr>
            <p:cNvSpPr txBox="1"/>
            <p:nvPr/>
          </p:nvSpPr>
          <p:spPr>
            <a:xfrm>
              <a:off x="6539417" y="4901597"/>
              <a:ext cx="421505"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sp>
          <p:nvSpPr>
            <p:cNvPr id="338" name="矩形 337">
              <a:extLst>
                <a:ext uri="{FF2B5EF4-FFF2-40B4-BE49-F238E27FC236}">
                  <a16:creationId xmlns:a16="http://schemas.microsoft.com/office/drawing/2014/main" id="{AA5457D7-1B36-F442-84E0-EA9D919CA6F1}"/>
                </a:ext>
              </a:extLst>
            </p:cNvPr>
            <p:cNvSpPr/>
            <p:nvPr/>
          </p:nvSpPr>
          <p:spPr>
            <a:xfrm>
              <a:off x="7611223" y="4131520"/>
              <a:ext cx="1795854" cy="1889768"/>
            </a:xfrm>
            <a:prstGeom prst="rect">
              <a:avLst/>
            </a:prstGeom>
            <a:solidFill>
              <a:schemeClr val="accent1">
                <a:lumMod val="40000"/>
                <a:lumOff val="60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800">
                <a:solidFill>
                  <a:schemeClr val="tx1">
                    <a:lumMod val="85000"/>
                    <a:lumOff val="15000"/>
                  </a:schemeClr>
                </a:solidFill>
                <a:latin typeface="+mn-ea"/>
              </a:endParaRPr>
            </a:p>
          </p:txBody>
        </p:sp>
        <p:grpSp>
          <p:nvGrpSpPr>
            <p:cNvPr id="339" name="组合 338">
              <a:extLst>
                <a:ext uri="{FF2B5EF4-FFF2-40B4-BE49-F238E27FC236}">
                  <a16:creationId xmlns:a16="http://schemas.microsoft.com/office/drawing/2014/main" id="{5998E5C4-D253-B94B-B697-DF6A13061CBF}"/>
                </a:ext>
              </a:extLst>
            </p:cNvPr>
            <p:cNvGrpSpPr/>
            <p:nvPr/>
          </p:nvGrpSpPr>
          <p:grpSpPr>
            <a:xfrm>
              <a:off x="8229640" y="4470717"/>
              <a:ext cx="440605" cy="703297"/>
              <a:chOff x="1340200" y="4869160"/>
              <a:chExt cx="844425" cy="1059116"/>
            </a:xfrm>
          </p:grpSpPr>
          <p:grpSp>
            <p:nvGrpSpPr>
              <p:cNvPr id="340" name="组合 339">
                <a:extLst>
                  <a:ext uri="{FF2B5EF4-FFF2-40B4-BE49-F238E27FC236}">
                    <a16:creationId xmlns:a16="http://schemas.microsoft.com/office/drawing/2014/main" id="{2568BD99-B2F1-CC45-BE6F-856C77B362C8}"/>
                  </a:ext>
                </a:extLst>
              </p:cNvPr>
              <p:cNvGrpSpPr/>
              <p:nvPr/>
            </p:nvGrpSpPr>
            <p:grpSpPr>
              <a:xfrm>
                <a:off x="1340200" y="5138850"/>
                <a:ext cx="844425" cy="789426"/>
                <a:chOff x="1973497" y="5138850"/>
                <a:chExt cx="844425" cy="789426"/>
              </a:xfrm>
            </p:grpSpPr>
            <p:pic>
              <p:nvPicPr>
                <p:cNvPr id="342" name="Picture 238" descr="E:\goldmsg\图库\设备\交换机.png">
                  <a:extLst>
                    <a:ext uri="{FF2B5EF4-FFF2-40B4-BE49-F238E27FC236}">
                      <a16:creationId xmlns:a16="http://schemas.microsoft.com/office/drawing/2014/main" id="{8B587822-6AF5-7345-9D3E-CF4B0E1B9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105" y="5138850"/>
                  <a:ext cx="544964" cy="418455"/>
                </a:xfrm>
                <a:prstGeom prst="rect">
                  <a:avLst/>
                </a:prstGeom>
                <a:noFill/>
                <a:extLst>
                  <a:ext uri="{909E8E84-426E-40DD-AFC4-6F175D3DCCD1}">
                    <a14:hiddenFill xmlns:a14="http://schemas.microsoft.com/office/drawing/2010/main">
                      <a:solidFill>
                        <a:srgbClr val="FFFFFF"/>
                      </a:solidFill>
                    </a14:hiddenFill>
                  </a:ext>
                </a:extLst>
              </p:spPr>
            </p:pic>
            <p:cxnSp>
              <p:nvCxnSpPr>
                <p:cNvPr id="346" name="直接连接符 250">
                  <a:extLst>
                    <a:ext uri="{FF2B5EF4-FFF2-40B4-BE49-F238E27FC236}">
                      <a16:creationId xmlns:a16="http://schemas.microsoft.com/office/drawing/2014/main" id="{5DFD0A6F-D1E7-B240-8878-E73BB2414EB1}"/>
                    </a:ext>
                  </a:extLst>
                </p:cNvPr>
                <p:cNvCxnSpPr/>
                <p:nvPr/>
              </p:nvCxnSpPr>
              <p:spPr>
                <a:xfrm>
                  <a:off x="1973497" y="5712252"/>
                  <a:ext cx="844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直接连接符 251">
                  <a:extLst>
                    <a:ext uri="{FF2B5EF4-FFF2-40B4-BE49-F238E27FC236}">
                      <a16:creationId xmlns:a16="http://schemas.microsoft.com/office/drawing/2014/main" id="{07C52530-8606-654E-A2ED-C33C0502DBDE}"/>
                    </a:ext>
                  </a:extLst>
                </p:cNvPr>
                <p:cNvCxnSpPr/>
                <p:nvPr/>
              </p:nvCxnSpPr>
              <p:spPr>
                <a:xfrm>
                  <a:off x="1973497" y="571225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直接连接符 252">
                  <a:extLst>
                    <a:ext uri="{FF2B5EF4-FFF2-40B4-BE49-F238E27FC236}">
                      <a16:creationId xmlns:a16="http://schemas.microsoft.com/office/drawing/2014/main" id="{C265C1C5-05A7-9E4E-8CB6-51BA911CAA88}"/>
                    </a:ext>
                  </a:extLst>
                </p:cNvPr>
                <p:cNvCxnSpPr/>
                <p:nvPr/>
              </p:nvCxnSpPr>
              <p:spPr>
                <a:xfrm flipV="1">
                  <a:off x="2387610" y="5557305"/>
                  <a:ext cx="4425" cy="370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直接连接符 253">
                  <a:extLst>
                    <a:ext uri="{FF2B5EF4-FFF2-40B4-BE49-F238E27FC236}">
                      <a16:creationId xmlns:a16="http://schemas.microsoft.com/office/drawing/2014/main" id="{88F5E037-25BC-B346-AC95-D82E528D5E62}"/>
                    </a:ext>
                  </a:extLst>
                </p:cNvPr>
                <p:cNvCxnSpPr/>
                <p:nvPr/>
              </p:nvCxnSpPr>
              <p:spPr>
                <a:xfrm>
                  <a:off x="2817921" y="5712252"/>
                  <a:ext cx="1" cy="2160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1" name="直接连接符 245">
                <a:extLst>
                  <a:ext uri="{FF2B5EF4-FFF2-40B4-BE49-F238E27FC236}">
                    <a16:creationId xmlns:a16="http://schemas.microsoft.com/office/drawing/2014/main" id="{4206366A-E1BE-034A-920E-E5D8B4DBC91A}"/>
                  </a:ext>
                </a:extLst>
              </p:cNvPr>
              <p:cNvCxnSpPr>
                <a:endCxn id="342" idx="0"/>
              </p:cNvCxnSpPr>
              <p:nvPr/>
            </p:nvCxnSpPr>
            <p:spPr>
              <a:xfrm>
                <a:off x="1773863" y="4869160"/>
                <a:ext cx="4427" cy="2696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0" name="TextBox 254">
              <a:extLst>
                <a:ext uri="{FF2B5EF4-FFF2-40B4-BE49-F238E27FC236}">
                  <a16:creationId xmlns:a16="http://schemas.microsoft.com/office/drawing/2014/main" id="{84755B54-DC60-204A-A1A3-903903B32161}"/>
                </a:ext>
              </a:extLst>
            </p:cNvPr>
            <p:cNvSpPr txBox="1"/>
            <p:nvPr/>
          </p:nvSpPr>
          <p:spPr>
            <a:xfrm>
              <a:off x="7644008" y="4125305"/>
              <a:ext cx="705061" cy="2154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800" dirty="0">
                  <a:solidFill>
                    <a:schemeClr val="tx1">
                      <a:lumMod val="85000"/>
                      <a:lumOff val="15000"/>
                    </a:schemeClr>
                  </a:solidFill>
                  <a:latin typeface="+mn-ea"/>
                </a:rPr>
                <a:t>Dept3</a:t>
              </a:r>
              <a:endParaRPr lang="zh-CN" altLang="en-US" sz="800" dirty="0">
                <a:solidFill>
                  <a:schemeClr val="tx1">
                    <a:lumMod val="85000"/>
                    <a:lumOff val="15000"/>
                  </a:schemeClr>
                </a:solidFill>
                <a:latin typeface="+mn-ea"/>
              </a:endParaRPr>
            </a:p>
          </p:txBody>
        </p:sp>
        <p:sp>
          <p:nvSpPr>
            <p:cNvPr id="355" name="TextBox 310">
              <a:extLst>
                <a:ext uri="{FF2B5EF4-FFF2-40B4-BE49-F238E27FC236}">
                  <a16:creationId xmlns:a16="http://schemas.microsoft.com/office/drawing/2014/main" id="{6EC385B1-F9FD-F845-9D24-0226C7D5CE8E}"/>
                </a:ext>
              </a:extLst>
            </p:cNvPr>
            <p:cNvSpPr txBox="1"/>
            <p:nvPr/>
          </p:nvSpPr>
          <p:spPr>
            <a:xfrm>
              <a:off x="9056399" y="4361501"/>
              <a:ext cx="421505"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sp>
          <p:nvSpPr>
            <p:cNvPr id="356" name="TextBox 425">
              <a:extLst>
                <a:ext uri="{FF2B5EF4-FFF2-40B4-BE49-F238E27FC236}">
                  <a16:creationId xmlns:a16="http://schemas.microsoft.com/office/drawing/2014/main" id="{2A53E090-40EE-BD49-8352-C85F97C5F41B}"/>
                </a:ext>
              </a:extLst>
            </p:cNvPr>
            <p:cNvSpPr txBox="1"/>
            <p:nvPr/>
          </p:nvSpPr>
          <p:spPr>
            <a:xfrm>
              <a:off x="8869594" y="5235715"/>
              <a:ext cx="590995" cy="338554"/>
            </a:xfrm>
            <a:prstGeom prst="rect">
              <a:avLst/>
            </a:prstGeom>
            <a:noFill/>
          </p:spPr>
          <p:txBody>
            <a:bodyPr wrap="square" rtlCol="0">
              <a:spAutoFit/>
            </a:bodyPr>
            <a:lstStyle/>
            <a:p>
              <a:pPr algn="ctr"/>
              <a:r>
                <a:rPr lang="en-US" altLang="zh-CN" sz="800" dirty="0">
                  <a:solidFill>
                    <a:schemeClr val="tx1">
                      <a:lumMod val="85000"/>
                      <a:lumOff val="15000"/>
                    </a:schemeClr>
                  </a:solidFill>
                  <a:latin typeface="+mn-ea"/>
                </a:rPr>
                <a:t>Docking Station</a:t>
              </a:r>
            </a:p>
          </p:txBody>
        </p:sp>
        <p:cxnSp>
          <p:nvCxnSpPr>
            <p:cNvPr id="357" name="直接连接符 353">
              <a:extLst>
                <a:ext uri="{FF2B5EF4-FFF2-40B4-BE49-F238E27FC236}">
                  <a16:creationId xmlns:a16="http://schemas.microsoft.com/office/drawing/2014/main" id="{A443719C-8000-BD49-BB6D-5C0FE13F9852}"/>
                </a:ext>
              </a:extLst>
            </p:cNvPr>
            <p:cNvCxnSpPr/>
            <p:nvPr/>
          </p:nvCxnSpPr>
          <p:spPr>
            <a:xfrm flipV="1">
              <a:off x="8449400" y="3989443"/>
              <a:ext cx="0" cy="950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8" name="直接连接符 266">
              <a:extLst>
                <a:ext uri="{FF2B5EF4-FFF2-40B4-BE49-F238E27FC236}">
                  <a16:creationId xmlns:a16="http://schemas.microsoft.com/office/drawing/2014/main" id="{10B67ED7-7C65-0A41-AD47-76735B998BD7}"/>
                </a:ext>
              </a:extLst>
            </p:cNvPr>
            <p:cNvCxnSpPr/>
            <p:nvPr/>
          </p:nvCxnSpPr>
          <p:spPr>
            <a:xfrm flipV="1">
              <a:off x="8316051" y="4772771"/>
              <a:ext cx="575006" cy="15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直接连接符 267">
              <a:extLst>
                <a:ext uri="{FF2B5EF4-FFF2-40B4-BE49-F238E27FC236}">
                  <a16:creationId xmlns:a16="http://schemas.microsoft.com/office/drawing/2014/main" id="{548F6190-DC24-6949-9C86-43435684E751}"/>
                </a:ext>
              </a:extLst>
            </p:cNvPr>
            <p:cNvCxnSpPr/>
            <p:nvPr/>
          </p:nvCxnSpPr>
          <p:spPr>
            <a:xfrm>
              <a:off x="8763489" y="4975947"/>
              <a:ext cx="114966" cy="0"/>
            </a:xfrm>
            <a:prstGeom prst="line">
              <a:avLst/>
            </a:prstGeom>
          </p:spPr>
          <p:style>
            <a:lnRef idx="1">
              <a:schemeClr val="accent1"/>
            </a:lnRef>
            <a:fillRef idx="0">
              <a:schemeClr val="accent1"/>
            </a:fillRef>
            <a:effectRef idx="0">
              <a:schemeClr val="accent1"/>
            </a:effectRef>
            <a:fontRef idx="minor">
              <a:schemeClr val="tx1"/>
            </a:fontRef>
          </p:style>
        </p:cxnSp>
        <p:pic>
          <p:nvPicPr>
            <p:cNvPr id="360"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7298" y="4882498"/>
              <a:ext cx="199020" cy="206327"/>
            </a:xfrm>
            <a:prstGeom prst="rect">
              <a:avLst/>
            </a:prstGeom>
            <a:ln/>
          </p:spPr>
          <p:style>
            <a:lnRef idx="1">
              <a:schemeClr val="accent3"/>
            </a:lnRef>
            <a:fillRef idx="2">
              <a:schemeClr val="accent3"/>
            </a:fillRef>
            <a:effectRef idx="1">
              <a:schemeClr val="accent3"/>
            </a:effectRef>
            <a:fontRef idx="minor">
              <a:schemeClr val="dk1"/>
            </a:fontRef>
          </p:style>
        </p:pic>
        <p:pic>
          <p:nvPicPr>
            <p:cNvPr id="361"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899" y="4611116"/>
              <a:ext cx="199020" cy="206327"/>
            </a:xfrm>
            <a:prstGeom prst="rect">
              <a:avLst/>
            </a:prstGeom>
            <a:ln/>
          </p:spPr>
          <p:style>
            <a:lnRef idx="1">
              <a:schemeClr val="accent3"/>
            </a:lnRef>
            <a:fillRef idx="2">
              <a:schemeClr val="accent3"/>
            </a:fillRef>
            <a:effectRef idx="1">
              <a:schemeClr val="accent3"/>
            </a:effectRef>
            <a:fontRef idx="minor">
              <a:schemeClr val="dk1"/>
            </a:fontRef>
          </p:style>
        </p:pic>
        <p:pic>
          <p:nvPicPr>
            <p:cNvPr id="362"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7505" y="4328527"/>
              <a:ext cx="199020" cy="206327"/>
            </a:xfrm>
            <a:prstGeom prst="rect">
              <a:avLst/>
            </a:prstGeom>
            <a:ln/>
          </p:spPr>
          <p:style>
            <a:lnRef idx="1">
              <a:schemeClr val="accent3"/>
            </a:lnRef>
            <a:fillRef idx="2">
              <a:schemeClr val="accent3"/>
            </a:fillRef>
            <a:effectRef idx="1">
              <a:schemeClr val="accent3"/>
            </a:effectRef>
            <a:fontRef idx="minor">
              <a:schemeClr val="dk1"/>
            </a:fontRef>
          </p:style>
        </p:pic>
        <p:cxnSp>
          <p:nvCxnSpPr>
            <p:cNvPr id="363" name="直接连接符 274">
              <a:extLst>
                <a:ext uri="{FF2B5EF4-FFF2-40B4-BE49-F238E27FC236}">
                  <a16:creationId xmlns:a16="http://schemas.microsoft.com/office/drawing/2014/main" id="{7612DE36-84AB-CD4C-B30B-4210A49EA887}"/>
                </a:ext>
              </a:extLst>
            </p:cNvPr>
            <p:cNvCxnSpPr/>
            <p:nvPr/>
          </p:nvCxnSpPr>
          <p:spPr>
            <a:xfrm>
              <a:off x="8760799" y="4510750"/>
              <a:ext cx="1149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4" name="直接连接符 306">
              <a:extLst>
                <a:ext uri="{FF2B5EF4-FFF2-40B4-BE49-F238E27FC236}">
                  <a16:creationId xmlns:a16="http://schemas.microsoft.com/office/drawing/2014/main" id="{4107815C-BAFF-B240-8F5B-D56C4F245280}"/>
                </a:ext>
              </a:extLst>
            </p:cNvPr>
            <p:cNvCxnSpPr/>
            <p:nvPr/>
          </p:nvCxnSpPr>
          <p:spPr>
            <a:xfrm>
              <a:off x="8752857" y="4510750"/>
              <a:ext cx="7942" cy="474911"/>
            </a:xfrm>
            <a:prstGeom prst="line">
              <a:avLst/>
            </a:prstGeom>
          </p:spPr>
          <p:style>
            <a:lnRef idx="1">
              <a:schemeClr val="accent1"/>
            </a:lnRef>
            <a:fillRef idx="0">
              <a:schemeClr val="accent1"/>
            </a:fillRef>
            <a:effectRef idx="0">
              <a:schemeClr val="accent1"/>
            </a:effectRef>
            <a:fontRef idx="minor">
              <a:schemeClr val="tx1"/>
            </a:fontRef>
          </p:style>
        </p:cxnSp>
        <p:sp>
          <p:nvSpPr>
            <p:cNvPr id="365" name="TextBox 310">
              <a:extLst>
                <a:ext uri="{FF2B5EF4-FFF2-40B4-BE49-F238E27FC236}">
                  <a16:creationId xmlns:a16="http://schemas.microsoft.com/office/drawing/2014/main" id="{6EC385B1-F9FD-F845-9D24-0226C7D5CE8E}"/>
                </a:ext>
              </a:extLst>
            </p:cNvPr>
            <p:cNvSpPr txBox="1"/>
            <p:nvPr/>
          </p:nvSpPr>
          <p:spPr>
            <a:xfrm>
              <a:off x="9055184" y="4638256"/>
              <a:ext cx="421505"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sp>
          <p:nvSpPr>
            <p:cNvPr id="366" name="TextBox 310">
              <a:extLst>
                <a:ext uri="{FF2B5EF4-FFF2-40B4-BE49-F238E27FC236}">
                  <a16:creationId xmlns:a16="http://schemas.microsoft.com/office/drawing/2014/main" id="{6EC385B1-F9FD-F845-9D24-0226C7D5CE8E}"/>
                </a:ext>
              </a:extLst>
            </p:cNvPr>
            <p:cNvSpPr txBox="1"/>
            <p:nvPr/>
          </p:nvSpPr>
          <p:spPr>
            <a:xfrm>
              <a:off x="9055184" y="4901596"/>
              <a:ext cx="421505"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cxnSp>
          <p:nvCxnSpPr>
            <p:cNvPr id="367" name="直接连接符 366"/>
            <p:cNvCxnSpPr/>
            <p:nvPr/>
          </p:nvCxnSpPr>
          <p:spPr>
            <a:xfrm flipV="1">
              <a:off x="9601232" y="5104098"/>
              <a:ext cx="521732" cy="1"/>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68" name="直接连接符 353">
              <a:extLst>
                <a:ext uri="{FF2B5EF4-FFF2-40B4-BE49-F238E27FC236}">
                  <a16:creationId xmlns:a16="http://schemas.microsoft.com/office/drawing/2014/main" id="{A443719C-8000-BD49-BB6D-5C0FE13F9852}"/>
                </a:ext>
              </a:extLst>
            </p:cNvPr>
            <p:cNvCxnSpPr/>
            <p:nvPr/>
          </p:nvCxnSpPr>
          <p:spPr>
            <a:xfrm flipV="1">
              <a:off x="9794436" y="3989443"/>
              <a:ext cx="0" cy="274361"/>
            </a:xfrm>
            <a:prstGeom prst="line">
              <a:avLst/>
            </a:prstGeom>
          </p:spPr>
          <p:style>
            <a:lnRef idx="1">
              <a:schemeClr val="accent1"/>
            </a:lnRef>
            <a:fillRef idx="0">
              <a:schemeClr val="accent1"/>
            </a:fillRef>
            <a:effectRef idx="0">
              <a:schemeClr val="accent1"/>
            </a:effectRef>
            <a:fontRef idx="minor">
              <a:schemeClr val="tx1"/>
            </a:fontRef>
          </p:style>
        </p:cxnSp>
        <p:sp>
          <p:nvSpPr>
            <p:cNvPr id="369" name="TextBox 276">
              <a:extLst>
                <a:ext uri="{FF2B5EF4-FFF2-40B4-BE49-F238E27FC236}">
                  <a16:creationId xmlns:a16="http://schemas.microsoft.com/office/drawing/2014/main" id="{4637792C-A6E1-EB43-B6D1-94175B3C3C87}"/>
                </a:ext>
              </a:extLst>
            </p:cNvPr>
            <p:cNvSpPr txBox="1"/>
            <p:nvPr/>
          </p:nvSpPr>
          <p:spPr>
            <a:xfrm>
              <a:off x="9020265" y="2474407"/>
              <a:ext cx="1107996"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sp>
          <p:nvSpPr>
            <p:cNvPr id="370" name="TextBox 279">
              <a:extLst>
                <a:ext uri="{FF2B5EF4-FFF2-40B4-BE49-F238E27FC236}">
                  <a16:creationId xmlns:a16="http://schemas.microsoft.com/office/drawing/2014/main" id="{C48D23B7-7B95-3A47-A834-F6243CBCD622}"/>
                </a:ext>
              </a:extLst>
            </p:cNvPr>
            <p:cNvSpPr txBox="1"/>
            <p:nvPr/>
          </p:nvSpPr>
          <p:spPr>
            <a:xfrm>
              <a:off x="9003428" y="2143492"/>
              <a:ext cx="764953" cy="215444"/>
            </a:xfrm>
            <a:prstGeom prst="rect">
              <a:avLst/>
            </a:prstGeom>
            <a:noFill/>
          </p:spPr>
          <p:txBody>
            <a:bodyPr wrap="none" rtlCol="0">
              <a:spAutoFit/>
            </a:bodyPr>
            <a:lstStyle/>
            <a:p>
              <a:r>
                <a:rPr lang="en-US" altLang="zh-CN" sz="800" dirty="0">
                  <a:solidFill>
                    <a:schemeClr val="tx1">
                      <a:lumMod val="85000"/>
                      <a:lumOff val="15000"/>
                    </a:schemeClr>
                  </a:solidFill>
                  <a:latin typeface="+mn-ea"/>
                </a:rPr>
                <a:t>Administrator</a:t>
              </a:r>
              <a:endParaRPr lang="zh-CN" altLang="en-US" sz="800" dirty="0">
                <a:solidFill>
                  <a:schemeClr val="tx1">
                    <a:lumMod val="85000"/>
                    <a:lumOff val="15000"/>
                  </a:schemeClr>
                </a:solidFill>
                <a:latin typeface="+mn-ea"/>
              </a:endParaRPr>
            </a:p>
          </p:txBody>
        </p:sp>
        <p:sp>
          <p:nvSpPr>
            <p:cNvPr id="371" name="TextBox 280">
              <a:extLst>
                <a:ext uri="{FF2B5EF4-FFF2-40B4-BE49-F238E27FC236}">
                  <a16:creationId xmlns:a16="http://schemas.microsoft.com/office/drawing/2014/main" id="{D440ABC4-D477-3C4D-B5DF-1C77A7B672CE}"/>
                </a:ext>
              </a:extLst>
            </p:cNvPr>
            <p:cNvSpPr txBox="1"/>
            <p:nvPr/>
          </p:nvSpPr>
          <p:spPr>
            <a:xfrm>
              <a:off x="9020265" y="2760823"/>
              <a:ext cx="1045494" cy="33855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a:p>
              <a:r>
                <a:rPr lang="en-US" altLang="zh-CN" sz="800" dirty="0">
                  <a:solidFill>
                    <a:schemeClr val="tx1">
                      <a:lumMod val="85000"/>
                      <a:lumOff val="15000"/>
                    </a:schemeClr>
                  </a:solidFill>
                  <a:latin typeface="+mn-ea"/>
                </a:rPr>
                <a:t> </a:t>
              </a:r>
            </a:p>
          </p:txBody>
        </p:sp>
        <p:sp>
          <p:nvSpPr>
            <p:cNvPr id="372" name="TextBox 371">
              <a:extLst>
                <a:ext uri="{FF2B5EF4-FFF2-40B4-BE49-F238E27FC236}">
                  <a16:creationId xmlns:a16="http://schemas.microsoft.com/office/drawing/2014/main" id="{8554CC51-D567-C34D-B95A-526C265E56FC}"/>
                </a:ext>
              </a:extLst>
            </p:cNvPr>
            <p:cNvSpPr txBox="1"/>
            <p:nvPr/>
          </p:nvSpPr>
          <p:spPr>
            <a:xfrm>
              <a:off x="9028659" y="3111088"/>
              <a:ext cx="1045494" cy="215444"/>
            </a:xfrm>
            <a:prstGeom prst="rect">
              <a:avLst/>
            </a:prstGeom>
            <a:noFill/>
          </p:spPr>
          <p:txBody>
            <a:bodyPr wrap="square" rtlCol="0">
              <a:spAutoFit/>
            </a:bodyPr>
            <a:lstStyle/>
            <a:p>
              <a:r>
                <a:rPr lang="en-US" altLang="zh-CN" sz="800" dirty="0">
                  <a:solidFill>
                    <a:schemeClr val="tx1">
                      <a:lumMod val="85000"/>
                      <a:lumOff val="15000"/>
                    </a:schemeClr>
                  </a:solidFill>
                  <a:latin typeface="+mn-ea"/>
                </a:rPr>
                <a:t>User</a:t>
              </a:r>
            </a:p>
          </p:txBody>
        </p:sp>
        <p:sp>
          <p:nvSpPr>
            <p:cNvPr id="373" name="圆角矩形 372"/>
            <p:cNvSpPr/>
            <p:nvPr/>
          </p:nvSpPr>
          <p:spPr>
            <a:xfrm>
              <a:off x="2345371" y="2064037"/>
              <a:ext cx="1366650" cy="1070806"/>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lumMod val="85000"/>
                    <a:lumOff val="15000"/>
                  </a:schemeClr>
                </a:solidFill>
                <a:latin typeface="+mn-ea"/>
                <a:cs typeface="+mn-ea"/>
                <a:sym typeface="+mn-lt"/>
              </a:endParaRPr>
            </a:p>
          </p:txBody>
        </p:sp>
        <p:sp>
          <p:nvSpPr>
            <p:cNvPr id="374" name="圆角矩形 373">
              <a:extLst>
                <a:ext uri="{FF2B5EF4-FFF2-40B4-BE49-F238E27FC236}">
                  <a16:creationId xmlns:a16="http://schemas.microsoft.com/office/drawing/2014/main" id="{C2481C31-012D-0843-8A3D-7571023B6C19}"/>
                </a:ext>
              </a:extLst>
            </p:cNvPr>
            <p:cNvSpPr/>
            <p:nvPr/>
          </p:nvSpPr>
          <p:spPr>
            <a:xfrm>
              <a:off x="4468644" y="2100505"/>
              <a:ext cx="1586360" cy="238833"/>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800" dirty="0">
                  <a:solidFill>
                    <a:schemeClr val="tx1">
                      <a:lumMod val="85000"/>
                      <a:lumOff val="15000"/>
                    </a:schemeClr>
                  </a:solidFill>
                  <a:latin typeface="+mn-ea"/>
                </a:rPr>
                <a:t>DEMS</a:t>
              </a:r>
              <a:endParaRPr lang="zh-CN" altLang="en-US" sz="800" dirty="0">
                <a:solidFill>
                  <a:schemeClr val="tx1">
                    <a:lumMod val="85000"/>
                    <a:lumOff val="15000"/>
                  </a:schemeClr>
                </a:solidFill>
                <a:latin typeface="+mn-ea"/>
              </a:endParaRPr>
            </a:p>
          </p:txBody>
        </p:sp>
        <p:sp>
          <p:nvSpPr>
            <p:cNvPr id="376" name="圆角矩形 375">
              <a:extLst>
                <a:ext uri="{FF2B5EF4-FFF2-40B4-BE49-F238E27FC236}">
                  <a16:creationId xmlns:a16="http://schemas.microsoft.com/office/drawing/2014/main" id="{C2481C31-012D-0843-8A3D-7571023B6C19}"/>
                </a:ext>
              </a:extLst>
            </p:cNvPr>
            <p:cNvSpPr/>
            <p:nvPr/>
          </p:nvSpPr>
          <p:spPr>
            <a:xfrm>
              <a:off x="6988721" y="2089546"/>
              <a:ext cx="1307524" cy="295446"/>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800" dirty="0">
                  <a:solidFill>
                    <a:schemeClr val="tx1">
                      <a:lumMod val="85000"/>
                      <a:lumOff val="15000"/>
                    </a:schemeClr>
                  </a:solidFill>
                  <a:latin typeface="+mn-ea"/>
                </a:rPr>
                <a:t>Data Storage Server</a:t>
              </a:r>
            </a:p>
          </p:txBody>
        </p:sp>
        <p:grpSp>
          <p:nvGrpSpPr>
            <p:cNvPr id="3" name="组合 2"/>
            <p:cNvGrpSpPr/>
            <p:nvPr/>
          </p:nvGrpSpPr>
          <p:grpSpPr>
            <a:xfrm>
              <a:off x="2999656" y="5184484"/>
              <a:ext cx="831762" cy="655726"/>
              <a:chOff x="2999656" y="5184484"/>
              <a:chExt cx="831762" cy="655726"/>
            </a:xfrm>
          </p:grpSpPr>
          <p:grpSp>
            <p:nvGrpSpPr>
              <p:cNvPr id="395" name="组合 394"/>
              <p:cNvGrpSpPr/>
              <p:nvPr/>
            </p:nvGrpSpPr>
            <p:grpSpPr>
              <a:xfrm>
                <a:off x="3028696" y="5184484"/>
                <a:ext cx="802722" cy="302311"/>
                <a:chOff x="4211549" y="4896452"/>
                <a:chExt cx="802722" cy="302311"/>
              </a:xfrm>
            </p:grpSpPr>
            <p:pic>
              <p:nvPicPr>
                <p:cNvPr id="399" name="图片 1" descr="图片 1"/>
                <p:cNvPicPr>
                  <a:picLocks noChangeAspect="1"/>
                </p:cNvPicPr>
                <p:nvPr/>
              </p:nvPicPr>
              <p:blipFill>
                <a:blip r:embed="rId10"/>
                <a:stretch>
                  <a:fillRect/>
                </a:stretch>
              </p:blipFill>
              <p:spPr>
                <a:xfrm>
                  <a:off x="4211549" y="4896452"/>
                  <a:ext cx="320265" cy="302311"/>
                </a:xfrm>
                <a:prstGeom prst="rect">
                  <a:avLst/>
                </a:prstGeom>
                <a:ln w="12700">
                  <a:miter lim="400000"/>
                </a:ln>
              </p:spPr>
            </p:pic>
            <p:pic>
              <p:nvPicPr>
                <p:cNvPr id="400" name="图片 1" descr="图片 1"/>
                <p:cNvPicPr>
                  <a:picLocks noChangeAspect="1"/>
                </p:cNvPicPr>
                <p:nvPr/>
              </p:nvPicPr>
              <p:blipFill>
                <a:blip r:embed="rId10"/>
                <a:stretch>
                  <a:fillRect/>
                </a:stretch>
              </p:blipFill>
              <p:spPr>
                <a:xfrm>
                  <a:off x="4452777" y="4896452"/>
                  <a:ext cx="320265" cy="302311"/>
                </a:xfrm>
                <a:prstGeom prst="rect">
                  <a:avLst/>
                </a:prstGeom>
                <a:ln w="12700">
                  <a:miter lim="400000"/>
                </a:ln>
              </p:spPr>
            </p:pic>
            <p:pic>
              <p:nvPicPr>
                <p:cNvPr id="401" name="图片 1" descr="图片 1"/>
                <p:cNvPicPr>
                  <a:picLocks noChangeAspect="1"/>
                </p:cNvPicPr>
                <p:nvPr/>
              </p:nvPicPr>
              <p:blipFill>
                <a:blip r:embed="rId10"/>
                <a:stretch>
                  <a:fillRect/>
                </a:stretch>
              </p:blipFill>
              <p:spPr>
                <a:xfrm>
                  <a:off x="4694006" y="4896452"/>
                  <a:ext cx="320265" cy="302311"/>
                </a:xfrm>
                <a:prstGeom prst="rect">
                  <a:avLst/>
                </a:prstGeom>
                <a:ln w="12700">
                  <a:miter lim="400000"/>
                </a:ln>
              </p:spPr>
            </p:pic>
          </p:grpSp>
          <p:pic>
            <p:nvPicPr>
              <p:cNvPr id="2" name="图片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99656" y="5480210"/>
                <a:ext cx="360000" cy="360000"/>
              </a:xfrm>
              <a:prstGeom prst="rect">
                <a:avLst/>
              </a:prstGeom>
            </p:spPr>
          </p:pic>
          <p:pic>
            <p:nvPicPr>
              <p:cNvPr id="137" name="图片 1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3617" y="5480210"/>
                <a:ext cx="360000" cy="360000"/>
              </a:xfrm>
              <a:prstGeom prst="rect">
                <a:avLst/>
              </a:prstGeom>
            </p:spPr>
          </p:pic>
          <p:pic>
            <p:nvPicPr>
              <p:cNvPr id="138" name="图片 1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7577" y="5480210"/>
                <a:ext cx="360000" cy="360000"/>
              </a:xfrm>
              <a:prstGeom prst="rect">
                <a:avLst/>
              </a:prstGeom>
            </p:spPr>
          </p:pic>
        </p:grpSp>
        <p:grpSp>
          <p:nvGrpSpPr>
            <p:cNvPr id="140" name="组合 139"/>
            <p:cNvGrpSpPr/>
            <p:nvPr/>
          </p:nvGrpSpPr>
          <p:grpSpPr>
            <a:xfrm>
              <a:off x="5514068" y="5184484"/>
              <a:ext cx="831762" cy="655726"/>
              <a:chOff x="2999656" y="5184484"/>
              <a:chExt cx="831762" cy="655726"/>
            </a:xfrm>
          </p:grpSpPr>
          <p:grpSp>
            <p:nvGrpSpPr>
              <p:cNvPr id="141" name="组合 140"/>
              <p:cNvGrpSpPr/>
              <p:nvPr/>
            </p:nvGrpSpPr>
            <p:grpSpPr>
              <a:xfrm>
                <a:off x="3028696" y="5184484"/>
                <a:ext cx="802722" cy="302311"/>
                <a:chOff x="4211549" y="4896452"/>
                <a:chExt cx="802722" cy="302311"/>
              </a:xfrm>
            </p:grpSpPr>
            <p:pic>
              <p:nvPicPr>
                <p:cNvPr id="145" name="图片 1" descr="图片 1"/>
                <p:cNvPicPr>
                  <a:picLocks noChangeAspect="1"/>
                </p:cNvPicPr>
                <p:nvPr/>
              </p:nvPicPr>
              <p:blipFill>
                <a:blip r:embed="rId10"/>
                <a:stretch>
                  <a:fillRect/>
                </a:stretch>
              </p:blipFill>
              <p:spPr>
                <a:xfrm>
                  <a:off x="4211549" y="4896452"/>
                  <a:ext cx="320265" cy="302311"/>
                </a:xfrm>
                <a:prstGeom prst="rect">
                  <a:avLst/>
                </a:prstGeom>
                <a:ln w="12700">
                  <a:miter lim="400000"/>
                </a:ln>
              </p:spPr>
            </p:pic>
            <p:pic>
              <p:nvPicPr>
                <p:cNvPr id="146" name="图片 1" descr="图片 1"/>
                <p:cNvPicPr>
                  <a:picLocks noChangeAspect="1"/>
                </p:cNvPicPr>
                <p:nvPr/>
              </p:nvPicPr>
              <p:blipFill>
                <a:blip r:embed="rId10"/>
                <a:stretch>
                  <a:fillRect/>
                </a:stretch>
              </p:blipFill>
              <p:spPr>
                <a:xfrm>
                  <a:off x="4452777" y="4896452"/>
                  <a:ext cx="320265" cy="302311"/>
                </a:xfrm>
                <a:prstGeom prst="rect">
                  <a:avLst/>
                </a:prstGeom>
                <a:ln w="12700">
                  <a:miter lim="400000"/>
                </a:ln>
              </p:spPr>
            </p:pic>
            <p:pic>
              <p:nvPicPr>
                <p:cNvPr id="147" name="图片 1" descr="图片 1"/>
                <p:cNvPicPr>
                  <a:picLocks noChangeAspect="1"/>
                </p:cNvPicPr>
                <p:nvPr/>
              </p:nvPicPr>
              <p:blipFill>
                <a:blip r:embed="rId10"/>
                <a:stretch>
                  <a:fillRect/>
                </a:stretch>
              </p:blipFill>
              <p:spPr>
                <a:xfrm>
                  <a:off x="4694006" y="4896452"/>
                  <a:ext cx="320265" cy="302311"/>
                </a:xfrm>
                <a:prstGeom prst="rect">
                  <a:avLst/>
                </a:prstGeom>
                <a:ln w="12700">
                  <a:miter lim="400000"/>
                </a:ln>
              </p:spPr>
            </p:pic>
          </p:grpSp>
          <p:pic>
            <p:nvPicPr>
              <p:cNvPr id="142" name="图片 1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99656" y="5480210"/>
                <a:ext cx="360000" cy="360000"/>
              </a:xfrm>
              <a:prstGeom prst="rect">
                <a:avLst/>
              </a:prstGeom>
            </p:spPr>
          </p:pic>
          <p:pic>
            <p:nvPicPr>
              <p:cNvPr id="143" name="图片 1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3617" y="5480210"/>
                <a:ext cx="360000" cy="360000"/>
              </a:xfrm>
              <a:prstGeom prst="rect">
                <a:avLst/>
              </a:prstGeom>
            </p:spPr>
          </p:pic>
          <p:pic>
            <p:nvPicPr>
              <p:cNvPr id="144" name="图片 1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7577" y="5480210"/>
                <a:ext cx="360000" cy="360000"/>
              </a:xfrm>
              <a:prstGeom prst="rect">
                <a:avLst/>
              </a:prstGeom>
            </p:spPr>
          </p:pic>
        </p:grpSp>
        <p:grpSp>
          <p:nvGrpSpPr>
            <p:cNvPr id="148" name="组合 147"/>
            <p:cNvGrpSpPr/>
            <p:nvPr/>
          </p:nvGrpSpPr>
          <p:grpSpPr>
            <a:xfrm>
              <a:off x="8008184" y="5169052"/>
              <a:ext cx="831762" cy="655726"/>
              <a:chOff x="2999656" y="5184484"/>
              <a:chExt cx="831762" cy="655726"/>
            </a:xfrm>
          </p:grpSpPr>
          <p:grpSp>
            <p:nvGrpSpPr>
              <p:cNvPr id="149" name="组合 148"/>
              <p:cNvGrpSpPr/>
              <p:nvPr/>
            </p:nvGrpSpPr>
            <p:grpSpPr>
              <a:xfrm>
                <a:off x="3028696" y="5184484"/>
                <a:ext cx="802722" cy="302311"/>
                <a:chOff x="4211549" y="4896452"/>
                <a:chExt cx="802722" cy="302311"/>
              </a:xfrm>
            </p:grpSpPr>
            <p:pic>
              <p:nvPicPr>
                <p:cNvPr id="153" name="图片 1" descr="图片 1"/>
                <p:cNvPicPr>
                  <a:picLocks noChangeAspect="1"/>
                </p:cNvPicPr>
                <p:nvPr/>
              </p:nvPicPr>
              <p:blipFill>
                <a:blip r:embed="rId10"/>
                <a:stretch>
                  <a:fillRect/>
                </a:stretch>
              </p:blipFill>
              <p:spPr>
                <a:xfrm>
                  <a:off x="4211549" y="4896452"/>
                  <a:ext cx="320265" cy="302311"/>
                </a:xfrm>
                <a:prstGeom prst="rect">
                  <a:avLst/>
                </a:prstGeom>
                <a:ln w="12700">
                  <a:miter lim="400000"/>
                </a:ln>
              </p:spPr>
            </p:pic>
            <p:pic>
              <p:nvPicPr>
                <p:cNvPr id="154" name="图片 1" descr="图片 1"/>
                <p:cNvPicPr>
                  <a:picLocks noChangeAspect="1"/>
                </p:cNvPicPr>
                <p:nvPr/>
              </p:nvPicPr>
              <p:blipFill>
                <a:blip r:embed="rId10"/>
                <a:stretch>
                  <a:fillRect/>
                </a:stretch>
              </p:blipFill>
              <p:spPr>
                <a:xfrm>
                  <a:off x="4452777" y="4896452"/>
                  <a:ext cx="320265" cy="302311"/>
                </a:xfrm>
                <a:prstGeom prst="rect">
                  <a:avLst/>
                </a:prstGeom>
                <a:ln w="12700">
                  <a:miter lim="400000"/>
                </a:ln>
              </p:spPr>
            </p:pic>
            <p:pic>
              <p:nvPicPr>
                <p:cNvPr id="155" name="图片 1" descr="图片 1"/>
                <p:cNvPicPr>
                  <a:picLocks noChangeAspect="1"/>
                </p:cNvPicPr>
                <p:nvPr/>
              </p:nvPicPr>
              <p:blipFill>
                <a:blip r:embed="rId10"/>
                <a:stretch>
                  <a:fillRect/>
                </a:stretch>
              </p:blipFill>
              <p:spPr>
                <a:xfrm>
                  <a:off x="4694006" y="4896452"/>
                  <a:ext cx="320265" cy="302311"/>
                </a:xfrm>
                <a:prstGeom prst="rect">
                  <a:avLst/>
                </a:prstGeom>
                <a:ln w="12700">
                  <a:miter lim="400000"/>
                </a:ln>
              </p:spPr>
            </p:pic>
          </p:grpSp>
          <p:pic>
            <p:nvPicPr>
              <p:cNvPr id="150" name="图片 1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99656" y="5480210"/>
                <a:ext cx="360000" cy="360000"/>
              </a:xfrm>
              <a:prstGeom prst="rect">
                <a:avLst/>
              </a:prstGeom>
            </p:spPr>
          </p:pic>
          <p:pic>
            <p:nvPicPr>
              <p:cNvPr id="151" name="图片 1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3617" y="5480210"/>
                <a:ext cx="360000" cy="360000"/>
              </a:xfrm>
              <a:prstGeom prst="rect">
                <a:avLst/>
              </a:prstGeom>
            </p:spPr>
          </p:pic>
          <p:pic>
            <p:nvPicPr>
              <p:cNvPr id="152" name="图片 1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7577" y="5480210"/>
                <a:ext cx="360000" cy="360000"/>
              </a:xfrm>
              <a:prstGeom prst="rect">
                <a:avLst/>
              </a:prstGeom>
            </p:spPr>
          </p:pic>
        </p:grpSp>
      </p:grpSp>
      <p:sp>
        <p:nvSpPr>
          <p:cNvPr id="157" name="TextBox 156"/>
          <p:cNvSpPr txBox="1"/>
          <p:nvPr/>
        </p:nvSpPr>
        <p:spPr>
          <a:xfrm>
            <a:off x="1779935" y="5805264"/>
            <a:ext cx="8420521" cy="864095"/>
          </a:xfrm>
          <a:prstGeom prst="rect">
            <a:avLst/>
          </a:prstGeom>
          <a:solidFill>
            <a:srgbClr val="149FC1">
              <a:alpha val="80000"/>
            </a:srgbClr>
          </a:solidFill>
          <a:ln w="28575">
            <a:solidFill>
              <a:srgbClr val="FFFFFF"/>
            </a:solidFill>
          </a:ln>
          <a:effectLst>
            <a:outerShdw dist="71842" dir="2700000" rotWithShape="0">
              <a:srgbClr val="E7E6E6">
                <a:alpha val="5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solidFill>
                  <a:schemeClr val="bg1"/>
                </a:solidFill>
                <a:latin typeface="+mn-ea"/>
              </a:defRPr>
            </a:lvl1pPr>
          </a:lstStyle>
          <a:p>
            <a:r>
              <a:rPr lang="en-US" altLang="zh-CN" dirty="0"/>
              <a:t>In some small and medium-sized projects, it is ok to build a one-level platform, while in large projects, we need to consider the multi-level platform building.</a:t>
            </a:r>
          </a:p>
        </p:txBody>
      </p:sp>
      <p:sp>
        <p:nvSpPr>
          <p:cNvPr id="5" name="矩形 4"/>
          <p:cNvSpPr/>
          <p:nvPr/>
        </p:nvSpPr>
        <p:spPr>
          <a:xfrm>
            <a:off x="4799265" y="985597"/>
            <a:ext cx="2401153" cy="307777"/>
          </a:xfrm>
          <a:prstGeom prst="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b="1" dirty="0">
                <a:solidFill>
                  <a:schemeClr val="tx1">
                    <a:lumMod val="85000"/>
                    <a:lumOff val="15000"/>
                  </a:schemeClr>
                </a:solidFill>
                <a:latin typeface="+mn-ea"/>
              </a:rPr>
              <a:t>One-level Platform</a:t>
            </a:r>
            <a:endParaRPr lang="zh-CN" altLang="en-US" b="1" dirty="0">
              <a:solidFill>
                <a:schemeClr val="tx1">
                  <a:lumMod val="85000"/>
                  <a:lumOff val="15000"/>
                </a:schemeClr>
              </a:solidFill>
              <a:latin typeface="+mn-ea"/>
            </a:endParaRPr>
          </a:p>
        </p:txBody>
      </p:sp>
    </p:spTree>
    <p:extLst>
      <p:ext uri="{BB962C8B-B14F-4D97-AF65-F5344CB8AC3E}">
        <p14:creationId xmlns:p14="http://schemas.microsoft.com/office/powerpoint/2010/main" val="41624985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The Structure Deployment of Platform</a:t>
            </a:r>
          </a:p>
        </p:txBody>
      </p:sp>
      <p:grpSp>
        <p:nvGrpSpPr>
          <p:cNvPr id="2" name="组合 1"/>
          <p:cNvGrpSpPr/>
          <p:nvPr/>
        </p:nvGrpSpPr>
        <p:grpSpPr>
          <a:xfrm>
            <a:off x="1264201" y="1609391"/>
            <a:ext cx="9800351" cy="5059969"/>
            <a:chOff x="983432" y="1175243"/>
            <a:chExt cx="10441160" cy="5268012"/>
          </a:xfrm>
        </p:grpSpPr>
        <p:sp>
          <p:nvSpPr>
            <p:cNvPr id="145" name="矩形 144">
              <a:extLst>
                <a:ext uri="{FF2B5EF4-FFF2-40B4-BE49-F238E27FC236}">
                  <a16:creationId xmlns:a16="http://schemas.microsoft.com/office/drawing/2014/main" id="{24B859C6-0242-A147-A752-D07E2261B7FD}"/>
                </a:ext>
              </a:extLst>
            </p:cNvPr>
            <p:cNvSpPr/>
            <p:nvPr/>
          </p:nvSpPr>
          <p:spPr>
            <a:xfrm>
              <a:off x="983432" y="3084650"/>
              <a:ext cx="10441160" cy="3358605"/>
            </a:xfrm>
            <a:prstGeom prst="rect">
              <a:avLst/>
            </a:prstGeom>
            <a:gradFill>
              <a:gsLst>
                <a:gs pos="0">
                  <a:schemeClr val="accent3">
                    <a:lumMod val="110000"/>
                    <a:satMod val="105000"/>
                    <a:tint val="67000"/>
                    <a:alpha val="0"/>
                  </a:schemeClr>
                </a:gs>
                <a:gs pos="0">
                  <a:schemeClr val="accent3">
                    <a:lumMod val="105000"/>
                    <a:satMod val="109000"/>
                    <a:tint val="81000"/>
                    <a:alpha val="26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600" dirty="0">
                <a:solidFill>
                  <a:srgbClr val="00B0F0"/>
                </a:solidFill>
                <a:latin typeface="+mn-ea"/>
              </a:endParaRPr>
            </a:p>
          </p:txBody>
        </p:sp>
        <p:sp>
          <p:nvSpPr>
            <p:cNvPr id="146" name="矩形 145">
              <a:extLst>
                <a:ext uri="{FF2B5EF4-FFF2-40B4-BE49-F238E27FC236}">
                  <a16:creationId xmlns:a16="http://schemas.microsoft.com/office/drawing/2014/main" id="{AA5457D7-1B36-F442-84E0-EA9D919CA6F1}"/>
                </a:ext>
              </a:extLst>
            </p:cNvPr>
            <p:cNvSpPr/>
            <p:nvPr/>
          </p:nvSpPr>
          <p:spPr>
            <a:xfrm>
              <a:off x="1394634" y="5048491"/>
              <a:ext cx="1150804" cy="1295910"/>
            </a:xfrm>
            <a:prstGeom prst="rect">
              <a:avLst/>
            </a:prstGeom>
            <a:solidFill>
              <a:schemeClr val="accent1">
                <a:lumMod val="40000"/>
                <a:lumOff val="60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600">
                <a:solidFill>
                  <a:schemeClr val="tx1">
                    <a:lumMod val="85000"/>
                    <a:lumOff val="15000"/>
                  </a:schemeClr>
                </a:solidFill>
                <a:latin typeface="+mn-ea"/>
              </a:endParaRPr>
            </a:p>
          </p:txBody>
        </p:sp>
        <p:grpSp>
          <p:nvGrpSpPr>
            <p:cNvPr id="147" name="组合 146">
              <a:extLst>
                <a:ext uri="{FF2B5EF4-FFF2-40B4-BE49-F238E27FC236}">
                  <a16:creationId xmlns:a16="http://schemas.microsoft.com/office/drawing/2014/main" id="{5998E5C4-D253-B94B-B697-DF6A13061CBF}"/>
                </a:ext>
              </a:extLst>
            </p:cNvPr>
            <p:cNvGrpSpPr/>
            <p:nvPr/>
          </p:nvGrpSpPr>
          <p:grpSpPr>
            <a:xfrm>
              <a:off x="1775334" y="5281319"/>
              <a:ext cx="271238" cy="482749"/>
              <a:chOff x="1340200" y="4869160"/>
              <a:chExt cx="844425" cy="1059116"/>
            </a:xfrm>
          </p:grpSpPr>
          <p:grpSp>
            <p:nvGrpSpPr>
              <p:cNvPr id="413" name="组合 412">
                <a:extLst>
                  <a:ext uri="{FF2B5EF4-FFF2-40B4-BE49-F238E27FC236}">
                    <a16:creationId xmlns:a16="http://schemas.microsoft.com/office/drawing/2014/main" id="{2568BD99-B2F1-CC45-BE6F-856C77B362C8}"/>
                  </a:ext>
                </a:extLst>
              </p:cNvPr>
              <p:cNvGrpSpPr/>
              <p:nvPr/>
            </p:nvGrpSpPr>
            <p:grpSpPr>
              <a:xfrm>
                <a:off x="1340200" y="5138850"/>
                <a:ext cx="844425" cy="789426"/>
                <a:chOff x="1973497" y="5138850"/>
                <a:chExt cx="844425" cy="789426"/>
              </a:xfrm>
            </p:grpSpPr>
            <p:pic>
              <p:nvPicPr>
                <p:cNvPr id="415" name="Picture 238" descr="E:\goldmsg\图库\设备\交换机.png">
                  <a:extLst>
                    <a:ext uri="{FF2B5EF4-FFF2-40B4-BE49-F238E27FC236}">
                      <a16:creationId xmlns:a16="http://schemas.microsoft.com/office/drawing/2014/main" id="{8B587822-6AF5-7345-9D3E-CF4B0E1B9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105" y="5138850"/>
                  <a:ext cx="544964" cy="418455"/>
                </a:xfrm>
                <a:prstGeom prst="rect">
                  <a:avLst/>
                </a:prstGeom>
                <a:noFill/>
                <a:extLst>
                  <a:ext uri="{909E8E84-426E-40DD-AFC4-6F175D3DCCD1}">
                    <a14:hiddenFill xmlns:a14="http://schemas.microsoft.com/office/drawing/2010/main">
                      <a:solidFill>
                        <a:srgbClr val="FFFFFF"/>
                      </a:solidFill>
                    </a14:hiddenFill>
                  </a:ext>
                </a:extLst>
              </p:spPr>
            </p:pic>
            <p:cxnSp>
              <p:nvCxnSpPr>
                <p:cNvPr id="416" name="直接连接符 250">
                  <a:extLst>
                    <a:ext uri="{FF2B5EF4-FFF2-40B4-BE49-F238E27FC236}">
                      <a16:creationId xmlns:a16="http://schemas.microsoft.com/office/drawing/2014/main" id="{5DFD0A6F-D1E7-B240-8878-E73BB2414EB1}"/>
                    </a:ext>
                  </a:extLst>
                </p:cNvPr>
                <p:cNvCxnSpPr/>
                <p:nvPr/>
              </p:nvCxnSpPr>
              <p:spPr>
                <a:xfrm>
                  <a:off x="1973497" y="5712252"/>
                  <a:ext cx="844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7" name="直接连接符 251">
                  <a:extLst>
                    <a:ext uri="{FF2B5EF4-FFF2-40B4-BE49-F238E27FC236}">
                      <a16:creationId xmlns:a16="http://schemas.microsoft.com/office/drawing/2014/main" id="{07C52530-8606-654E-A2ED-C33C0502DBDE}"/>
                    </a:ext>
                  </a:extLst>
                </p:cNvPr>
                <p:cNvCxnSpPr/>
                <p:nvPr/>
              </p:nvCxnSpPr>
              <p:spPr>
                <a:xfrm>
                  <a:off x="1973497" y="571225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8" name="直接连接符 252">
                  <a:extLst>
                    <a:ext uri="{FF2B5EF4-FFF2-40B4-BE49-F238E27FC236}">
                      <a16:creationId xmlns:a16="http://schemas.microsoft.com/office/drawing/2014/main" id="{C265C1C5-05A7-9E4E-8CB6-51BA911CAA88}"/>
                    </a:ext>
                  </a:extLst>
                </p:cNvPr>
                <p:cNvCxnSpPr/>
                <p:nvPr/>
              </p:nvCxnSpPr>
              <p:spPr>
                <a:xfrm flipV="1">
                  <a:off x="2387610" y="5557305"/>
                  <a:ext cx="4425" cy="370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9" name="直接连接符 253">
                  <a:extLst>
                    <a:ext uri="{FF2B5EF4-FFF2-40B4-BE49-F238E27FC236}">
                      <a16:creationId xmlns:a16="http://schemas.microsoft.com/office/drawing/2014/main" id="{88F5E037-25BC-B346-AC95-D82E528D5E62}"/>
                    </a:ext>
                  </a:extLst>
                </p:cNvPr>
                <p:cNvCxnSpPr/>
                <p:nvPr/>
              </p:nvCxnSpPr>
              <p:spPr>
                <a:xfrm>
                  <a:off x="2817921" y="5712252"/>
                  <a:ext cx="1" cy="2160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14" name="直接连接符 245">
                <a:extLst>
                  <a:ext uri="{FF2B5EF4-FFF2-40B4-BE49-F238E27FC236}">
                    <a16:creationId xmlns:a16="http://schemas.microsoft.com/office/drawing/2014/main" id="{4206366A-E1BE-034A-920E-E5D8B4DBC91A}"/>
                  </a:ext>
                </a:extLst>
              </p:cNvPr>
              <p:cNvCxnSpPr>
                <a:endCxn id="415" idx="0"/>
              </p:cNvCxnSpPr>
              <p:nvPr/>
            </p:nvCxnSpPr>
            <p:spPr>
              <a:xfrm>
                <a:off x="1773863" y="4869160"/>
                <a:ext cx="4427" cy="2696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8" name="TextBox 254">
              <a:extLst>
                <a:ext uri="{FF2B5EF4-FFF2-40B4-BE49-F238E27FC236}">
                  <a16:creationId xmlns:a16="http://schemas.microsoft.com/office/drawing/2014/main" id="{84755B54-DC60-204A-A1A3-903903B32161}"/>
                </a:ext>
              </a:extLst>
            </p:cNvPr>
            <p:cNvSpPr txBox="1"/>
            <p:nvPr/>
          </p:nvSpPr>
          <p:spPr>
            <a:xfrm>
              <a:off x="1414817" y="5044225"/>
              <a:ext cx="434037" cy="1846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600" dirty="0">
                  <a:solidFill>
                    <a:schemeClr val="tx1">
                      <a:lumMod val="85000"/>
                      <a:lumOff val="15000"/>
                    </a:schemeClr>
                  </a:solidFill>
                  <a:latin typeface="+mn-ea"/>
                </a:rPr>
                <a:t>Dept1</a:t>
              </a:r>
              <a:endParaRPr lang="zh-CN" altLang="en-US" sz="600" dirty="0">
                <a:solidFill>
                  <a:schemeClr val="tx1">
                    <a:lumMod val="85000"/>
                    <a:lumOff val="15000"/>
                  </a:schemeClr>
                </a:solidFill>
                <a:latin typeface="+mn-ea"/>
              </a:endParaRPr>
            </a:p>
          </p:txBody>
        </p:sp>
        <p:sp>
          <p:nvSpPr>
            <p:cNvPr id="149" name="TextBox 256">
              <a:extLst>
                <a:ext uri="{FF2B5EF4-FFF2-40B4-BE49-F238E27FC236}">
                  <a16:creationId xmlns:a16="http://schemas.microsoft.com/office/drawing/2014/main" id="{0B393583-5216-F243-A50D-82A4E0620A8C}"/>
                </a:ext>
              </a:extLst>
            </p:cNvPr>
            <p:cNvSpPr txBox="1"/>
            <p:nvPr/>
          </p:nvSpPr>
          <p:spPr>
            <a:xfrm>
              <a:off x="2085839" y="3795378"/>
              <a:ext cx="744114"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Database Server  </a:t>
              </a:r>
            </a:p>
          </p:txBody>
        </p:sp>
        <p:sp>
          <p:nvSpPr>
            <p:cNvPr id="150" name="TextBox 257">
              <a:extLst>
                <a:ext uri="{FF2B5EF4-FFF2-40B4-BE49-F238E27FC236}">
                  <a16:creationId xmlns:a16="http://schemas.microsoft.com/office/drawing/2014/main" id="{B37F1510-19D9-7E49-9D11-132F55B3C784}"/>
                </a:ext>
              </a:extLst>
            </p:cNvPr>
            <p:cNvSpPr txBox="1"/>
            <p:nvPr/>
          </p:nvSpPr>
          <p:spPr>
            <a:xfrm>
              <a:off x="2666440" y="3795378"/>
              <a:ext cx="558166"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WEB</a:t>
              </a:r>
              <a:r>
                <a:rPr lang="zh-CN" altLang="en-US" sz="600" dirty="0">
                  <a:solidFill>
                    <a:schemeClr val="tx1">
                      <a:lumMod val="85000"/>
                      <a:lumOff val="15000"/>
                    </a:schemeClr>
                  </a:solidFill>
                  <a:latin typeface="+mn-ea"/>
                </a:rPr>
                <a:t> </a:t>
              </a:r>
              <a:r>
                <a:rPr lang="en-US" altLang="zh-CN" sz="600" dirty="0">
                  <a:solidFill>
                    <a:schemeClr val="tx1">
                      <a:lumMod val="85000"/>
                      <a:lumOff val="15000"/>
                    </a:schemeClr>
                  </a:solidFill>
                  <a:latin typeface="+mn-ea"/>
                </a:rPr>
                <a:t>Server</a:t>
              </a:r>
              <a:endParaRPr lang="zh-CN" altLang="en-US" sz="600" dirty="0">
                <a:solidFill>
                  <a:schemeClr val="tx1">
                    <a:lumMod val="85000"/>
                    <a:lumOff val="15000"/>
                  </a:schemeClr>
                </a:solidFill>
                <a:latin typeface="+mn-ea"/>
              </a:endParaRPr>
            </a:p>
          </p:txBody>
        </p:sp>
        <p:sp>
          <p:nvSpPr>
            <p:cNvPr id="151" name="TextBox 258">
              <a:extLst>
                <a:ext uri="{FF2B5EF4-FFF2-40B4-BE49-F238E27FC236}">
                  <a16:creationId xmlns:a16="http://schemas.microsoft.com/office/drawing/2014/main" id="{12BBE760-C0D9-9D43-B5A7-96C95B1D1AD5}"/>
                </a:ext>
              </a:extLst>
            </p:cNvPr>
            <p:cNvSpPr txBox="1"/>
            <p:nvPr/>
          </p:nvSpPr>
          <p:spPr>
            <a:xfrm>
              <a:off x="3132166" y="3778959"/>
              <a:ext cx="776175"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Application Server</a:t>
              </a:r>
              <a:endParaRPr lang="zh-CN" altLang="en-US" sz="600" dirty="0">
                <a:solidFill>
                  <a:schemeClr val="tx1">
                    <a:lumMod val="85000"/>
                    <a:lumOff val="15000"/>
                  </a:schemeClr>
                </a:solidFill>
                <a:latin typeface="+mn-ea"/>
              </a:endParaRPr>
            </a:p>
          </p:txBody>
        </p:sp>
        <p:cxnSp>
          <p:nvCxnSpPr>
            <p:cNvPr id="152" name="直接连接符 266">
              <a:extLst>
                <a:ext uri="{FF2B5EF4-FFF2-40B4-BE49-F238E27FC236}">
                  <a16:creationId xmlns:a16="http://schemas.microsoft.com/office/drawing/2014/main" id="{10B67ED7-7C65-0A41-AD47-76735B998BD7}"/>
                </a:ext>
              </a:extLst>
            </p:cNvPr>
            <p:cNvCxnSpPr/>
            <p:nvPr/>
          </p:nvCxnSpPr>
          <p:spPr>
            <a:xfrm>
              <a:off x="5083380" y="3984645"/>
              <a:ext cx="954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直接连接符 267">
              <a:extLst>
                <a:ext uri="{FF2B5EF4-FFF2-40B4-BE49-F238E27FC236}">
                  <a16:creationId xmlns:a16="http://schemas.microsoft.com/office/drawing/2014/main" id="{548F6190-DC24-6949-9C86-43435684E751}"/>
                </a:ext>
              </a:extLst>
            </p:cNvPr>
            <p:cNvCxnSpPr/>
            <p:nvPr/>
          </p:nvCxnSpPr>
          <p:spPr>
            <a:xfrm>
              <a:off x="5083380" y="4220423"/>
              <a:ext cx="95474" cy="0"/>
            </a:xfrm>
            <a:prstGeom prst="line">
              <a:avLst/>
            </a:prstGeom>
          </p:spPr>
          <p:style>
            <a:lnRef idx="1">
              <a:schemeClr val="accent1"/>
            </a:lnRef>
            <a:fillRef idx="0">
              <a:schemeClr val="accent1"/>
            </a:fillRef>
            <a:effectRef idx="0">
              <a:schemeClr val="accent1"/>
            </a:effectRef>
            <a:fontRef idx="minor">
              <a:schemeClr val="tx1"/>
            </a:fontRef>
          </p:style>
        </p:cxnSp>
        <p:pic>
          <p:nvPicPr>
            <p:cNvPr id="154"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8065" y="4121131"/>
              <a:ext cx="165277" cy="191053"/>
            </a:xfrm>
            <a:prstGeom prst="rect">
              <a:avLst/>
            </a:prstGeom>
            <a:ln/>
          </p:spPr>
          <p:style>
            <a:lnRef idx="1">
              <a:schemeClr val="accent3"/>
            </a:lnRef>
            <a:fillRef idx="2">
              <a:schemeClr val="accent3"/>
            </a:fillRef>
            <a:effectRef idx="1">
              <a:schemeClr val="accent3"/>
            </a:effectRef>
            <a:fontRef idx="minor">
              <a:schemeClr val="dk1"/>
            </a:fontRef>
          </p:style>
        </p:pic>
        <p:pic>
          <p:nvPicPr>
            <p:cNvPr id="155"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7204" y="3884642"/>
              <a:ext cx="165277" cy="191053"/>
            </a:xfrm>
            <a:prstGeom prst="rect">
              <a:avLst/>
            </a:prstGeom>
            <a:ln/>
          </p:spPr>
          <p:style>
            <a:lnRef idx="1">
              <a:schemeClr val="accent3"/>
            </a:lnRef>
            <a:fillRef idx="2">
              <a:schemeClr val="accent3"/>
            </a:fillRef>
            <a:effectRef idx="1">
              <a:schemeClr val="accent3"/>
            </a:effectRef>
            <a:fontRef idx="minor">
              <a:schemeClr val="dk1"/>
            </a:fontRef>
          </p:style>
        </p:pic>
        <p:pic>
          <p:nvPicPr>
            <p:cNvPr id="156"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2037" y="3650502"/>
              <a:ext cx="165277" cy="191053"/>
            </a:xfrm>
            <a:prstGeom prst="rect">
              <a:avLst/>
            </a:prstGeom>
            <a:ln/>
          </p:spPr>
          <p:style>
            <a:lnRef idx="1">
              <a:schemeClr val="accent3"/>
            </a:lnRef>
            <a:fillRef idx="2">
              <a:schemeClr val="accent3"/>
            </a:fillRef>
            <a:effectRef idx="1">
              <a:schemeClr val="accent3"/>
            </a:effectRef>
            <a:fontRef idx="minor">
              <a:schemeClr val="dk1"/>
            </a:fontRef>
          </p:style>
        </p:pic>
        <p:cxnSp>
          <p:nvCxnSpPr>
            <p:cNvPr id="157" name="直接连接符 274">
              <a:extLst>
                <a:ext uri="{FF2B5EF4-FFF2-40B4-BE49-F238E27FC236}">
                  <a16:creationId xmlns:a16="http://schemas.microsoft.com/office/drawing/2014/main" id="{7612DE36-84AB-CD4C-B30B-4210A49EA887}"/>
                </a:ext>
              </a:extLst>
            </p:cNvPr>
            <p:cNvCxnSpPr/>
            <p:nvPr/>
          </p:nvCxnSpPr>
          <p:spPr>
            <a:xfrm>
              <a:off x="5081724" y="3775581"/>
              <a:ext cx="95474" cy="0"/>
            </a:xfrm>
            <a:prstGeom prst="line">
              <a:avLst/>
            </a:prstGeom>
          </p:spPr>
          <p:style>
            <a:lnRef idx="1">
              <a:schemeClr val="accent1"/>
            </a:lnRef>
            <a:fillRef idx="0">
              <a:schemeClr val="accent1"/>
            </a:fillRef>
            <a:effectRef idx="0">
              <a:schemeClr val="accent1"/>
            </a:effectRef>
            <a:fontRef idx="minor">
              <a:schemeClr val="tx1"/>
            </a:fontRef>
          </p:style>
        </p:cxnSp>
        <p:pic>
          <p:nvPicPr>
            <p:cNvPr id="158" name="Picture 12" descr="storageArray2">
              <a:extLst>
                <a:ext uri="{FF2B5EF4-FFF2-40B4-BE49-F238E27FC236}">
                  <a16:creationId xmlns:a16="http://schemas.microsoft.com/office/drawing/2014/main" id="{C27D6DEF-176B-A44E-B7D8-BB581ECE5E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9961" y="3980358"/>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12" descr="storageArray2">
              <a:extLst>
                <a:ext uri="{FF2B5EF4-FFF2-40B4-BE49-F238E27FC236}">
                  <a16:creationId xmlns:a16="http://schemas.microsoft.com/office/drawing/2014/main" id="{085D03D6-3D87-0F48-9C7E-B48E1822B5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2917" y="3961599"/>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2" descr="storageArray2">
              <a:extLst>
                <a:ext uri="{FF2B5EF4-FFF2-40B4-BE49-F238E27FC236}">
                  <a16:creationId xmlns:a16="http://schemas.microsoft.com/office/drawing/2014/main" id="{A36D4587-03E6-1D40-BE7E-0A95B2E978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6201" y="3973659"/>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圆角矩形 160">
              <a:extLst>
                <a:ext uri="{FF2B5EF4-FFF2-40B4-BE49-F238E27FC236}">
                  <a16:creationId xmlns:a16="http://schemas.microsoft.com/office/drawing/2014/main" id="{043E86F3-8D41-BC49-B213-854F376FE265}"/>
                </a:ext>
              </a:extLst>
            </p:cNvPr>
            <p:cNvSpPr/>
            <p:nvPr/>
          </p:nvSpPr>
          <p:spPr>
            <a:xfrm>
              <a:off x="1164952" y="3527068"/>
              <a:ext cx="3845613" cy="93504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600">
                <a:solidFill>
                  <a:schemeClr val="tx1">
                    <a:lumMod val="85000"/>
                    <a:lumOff val="15000"/>
                  </a:schemeClr>
                </a:solidFill>
                <a:latin typeface="+mn-ea"/>
              </a:endParaRPr>
            </a:p>
          </p:txBody>
        </p:sp>
        <p:pic>
          <p:nvPicPr>
            <p:cNvPr id="162" name="图片 161">
              <a:extLst>
                <a:ext uri="{FF2B5EF4-FFF2-40B4-BE49-F238E27FC236}">
                  <a16:creationId xmlns:a16="http://schemas.microsoft.com/office/drawing/2014/main" id="{C2C69575-B923-984C-8603-5FB4E70A35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5344" y="4073856"/>
              <a:ext cx="172308" cy="178678"/>
            </a:xfrm>
            <a:prstGeom prst="rect">
              <a:avLst/>
            </a:prstGeom>
          </p:spPr>
        </p:pic>
        <p:grpSp>
          <p:nvGrpSpPr>
            <p:cNvPr id="163" name="组合 162">
              <a:extLst>
                <a:ext uri="{FF2B5EF4-FFF2-40B4-BE49-F238E27FC236}">
                  <a16:creationId xmlns:a16="http://schemas.microsoft.com/office/drawing/2014/main" id="{A13CD9FE-17BF-D645-8612-44E6D3C0EEDA}"/>
                </a:ext>
              </a:extLst>
            </p:cNvPr>
            <p:cNvGrpSpPr/>
            <p:nvPr/>
          </p:nvGrpSpPr>
          <p:grpSpPr>
            <a:xfrm>
              <a:off x="4263086" y="3919496"/>
              <a:ext cx="461303" cy="416272"/>
              <a:chOff x="6309743" y="1104088"/>
              <a:chExt cx="749352" cy="606450"/>
            </a:xfrm>
          </p:grpSpPr>
          <p:pic>
            <p:nvPicPr>
              <p:cNvPr id="409"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9743" y="1104088"/>
                <a:ext cx="185870" cy="34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12" descr="storageArray2">
                <a:extLst>
                  <a:ext uri="{FF2B5EF4-FFF2-40B4-BE49-F238E27FC236}">
                    <a16:creationId xmlns:a16="http://schemas.microsoft.com/office/drawing/2014/main" id="{2C851378-0A45-2945-BE5B-1534067E2A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0276" y="1104110"/>
                <a:ext cx="185870" cy="34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1" name="直接连接符 296">
                <a:extLst>
                  <a:ext uri="{FF2B5EF4-FFF2-40B4-BE49-F238E27FC236}">
                    <a16:creationId xmlns:a16="http://schemas.microsoft.com/office/drawing/2014/main" id="{AC025454-A9BA-A348-8DE8-DE69FCFF8E59}"/>
                  </a:ext>
                </a:extLst>
              </p:cNvPr>
              <p:cNvCxnSpPr>
                <a:stCxn id="409" idx="3"/>
                <a:endCxn id="410" idx="1"/>
              </p:cNvCxnSpPr>
              <p:nvPr/>
            </p:nvCxnSpPr>
            <p:spPr>
              <a:xfrm>
                <a:off x="6495613" y="1278002"/>
                <a:ext cx="54663" cy="22"/>
              </a:xfrm>
              <a:prstGeom prst="line">
                <a:avLst/>
              </a:prstGeom>
            </p:spPr>
            <p:style>
              <a:lnRef idx="1">
                <a:schemeClr val="accent1"/>
              </a:lnRef>
              <a:fillRef idx="0">
                <a:schemeClr val="accent1"/>
              </a:fillRef>
              <a:effectRef idx="0">
                <a:schemeClr val="accent1"/>
              </a:effectRef>
              <a:fontRef idx="minor">
                <a:schemeClr val="tx1"/>
              </a:fontRef>
            </p:style>
          </p:cxnSp>
          <p:pic>
            <p:nvPicPr>
              <p:cNvPr id="412" name="图片 411">
                <a:extLst>
                  <a:ext uri="{FF2B5EF4-FFF2-40B4-BE49-F238E27FC236}">
                    <a16:creationId xmlns:a16="http://schemas.microsoft.com/office/drawing/2014/main" id="{168DE2E6-DB95-644C-8955-EB536C42B9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4589" y="1306447"/>
                <a:ext cx="434506" cy="404091"/>
              </a:xfrm>
              <a:prstGeom prst="rect">
                <a:avLst/>
              </a:prstGeom>
            </p:spPr>
          </p:pic>
        </p:grpSp>
        <p:cxnSp>
          <p:nvCxnSpPr>
            <p:cNvPr id="164" name="直接连接符 299">
              <a:extLst>
                <a:ext uri="{FF2B5EF4-FFF2-40B4-BE49-F238E27FC236}">
                  <a16:creationId xmlns:a16="http://schemas.microsoft.com/office/drawing/2014/main" id="{854A6FD9-3F14-664D-AAF8-E7684F18F8DB}"/>
                </a:ext>
              </a:extLst>
            </p:cNvPr>
            <p:cNvCxnSpPr/>
            <p:nvPr/>
          </p:nvCxnSpPr>
          <p:spPr>
            <a:xfrm>
              <a:off x="3031451" y="4456110"/>
              <a:ext cx="0" cy="80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接连接符 302">
              <a:extLst>
                <a:ext uri="{FF2B5EF4-FFF2-40B4-BE49-F238E27FC236}">
                  <a16:creationId xmlns:a16="http://schemas.microsoft.com/office/drawing/2014/main" id="{8989FFF9-2BE1-AA4A-97E3-33448FACBDA3}"/>
                </a:ext>
              </a:extLst>
            </p:cNvPr>
            <p:cNvCxnSpPr/>
            <p:nvPr/>
          </p:nvCxnSpPr>
          <p:spPr>
            <a:xfrm>
              <a:off x="5081384" y="4464536"/>
              <a:ext cx="95474" cy="0"/>
            </a:xfrm>
            <a:prstGeom prst="line">
              <a:avLst/>
            </a:prstGeom>
          </p:spPr>
          <p:style>
            <a:lnRef idx="1">
              <a:schemeClr val="accent1"/>
            </a:lnRef>
            <a:fillRef idx="0">
              <a:schemeClr val="accent1"/>
            </a:fillRef>
            <a:effectRef idx="0">
              <a:schemeClr val="accent1"/>
            </a:effectRef>
            <a:fontRef idx="minor">
              <a:schemeClr val="tx1"/>
            </a:fontRef>
          </p:style>
        </p:cxnSp>
        <p:pic>
          <p:nvPicPr>
            <p:cNvPr id="166" name="Picture 3">
              <a:extLst>
                <a:ext uri="{FF2B5EF4-FFF2-40B4-BE49-F238E27FC236}">
                  <a16:creationId xmlns:a16="http://schemas.microsoft.com/office/drawing/2014/main" id="{0CFC1F97-2C87-C840-8858-C9C99F3602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6409" y="4342478"/>
              <a:ext cx="165277" cy="191053"/>
            </a:xfrm>
            <a:prstGeom prst="rect">
              <a:avLst/>
            </a:prstGeom>
            <a:ln/>
          </p:spPr>
          <p:style>
            <a:lnRef idx="1">
              <a:schemeClr val="accent3"/>
            </a:lnRef>
            <a:fillRef idx="2">
              <a:schemeClr val="accent3"/>
            </a:fillRef>
            <a:effectRef idx="1">
              <a:schemeClr val="accent3"/>
            </a:effectRef>
            <a:fontRef idx="minor">
              <a:schemeClr val="dk1"/>
            </a:fontRef>
          </p:style>
        </p:pic>
        <p:cxnSp>
          <p:nvCxnSpPr>
            <p:cNvPr id="167" name="直接连接符 306">
              <a:extLst>
                <a:ext uri="{FF2B5EF4-FFF2-40B4-BE49-F238E27FC236}">
                  <a16:creationId xmlns:a16="http://schemas.microsoft.com/office/drawing/2014/main" id="{4107815C-BAFF-B240-8F5B-D56C4F245280}"/>
                </a:ext>
              </a:extLst>
            </p:cNvPr>
            <p:cNvCxnSpPr/>
            <p:nvPr/>
          </p:nvCxnSpPr>
          <p:spPr>
            <a:xfrm>
              <a:off x="5076835" y="3775581"/>
              <a:ext cx="6546" cy="781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接连接符 307">
              <a:extLst>
                <a:ext uri="{FF2B5EF4-FFF2-40B4-BE49-F238E27FC236}">
                  <a16:creationId xmlns:a16="http://schemas.microsoft.com/office/drawing/2014/main" id="{8799A41F-0EAC-084D-B065-CA3E6C733ADF}"/>
                </a:ext>
              </a:extLst>
            </p:cNvPr>
            <p:cNvCxnSpPr/>
            <p:nvPr/>
          </p:nvCxnSpPr>
          <p:spPr>
            <a:xfrm>
              <a:off x="1912852" y="4938588"/>
              <a:ext cx="3911158" cy="3726"/>
            </a:xfrm>
            <a:prstGeom prst="line">
              <a:avLst/>
            </a:prstGeom>
          </p:spPr>
          <p:style>
            <a:lnRef idx="1">
              <a:schemeClr val="accent1"/>
            </a:lnRef>
            <a:fillRef idx="0">
              <a:schemeClr val="accent1"/>
            </a:fillRef>
            <a:effectRef idx="0">
              <a:schemeClr val="accent1"/>
            </a:effectRef>
            <a:fontRef idx="minor">
              <a:schemeClr val="tx1"/>
            </a:fontRef>
          </p:style>
        </p:cxnSp>
        <p:sp>
          <p:nvSpPr>
            <p:cNvPr id="169" name="TextBox 310">
              <a:extLst>
                <a:ext uri="{FF2B5EF4-FFF2-40B4-BE49-F238E27FC236}">
                  <a16:creationId xmlns:a16="http://schemas.microsoft.com/office/drawing/2014/main" id="{6EC385B1-F9FD-F845-9D24-0226C7D5CE8E}"/>
                </a:ext>
              </a:extLst>
            </p:cNvPr>
            <p:cNvSpPr txBox="1"/>
            <p:nvPr/>
          </p:nvSpPr>
          <p:spPr>
            <a:xfrm>
              <a:off x="2284288" y="5206352"/>
              <a:ext cx="382152"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cxnSp>
          <p:nvCxnSpPr>
            <p:cNvPr id="170" name="直接连接符 353">
              <a:extLst>
                <a:ext uri="{FF2B5EF4-FFF2-40B4-BE49-F238E27FC236}">
                  <a16:creationId xmlns:a16="http://schemas.microsoft.com/office/drawing/2014/main" id="{A443719C-8000-BD49-BB6D-5C0FE13F9852}"/>
                </a:ext>
              </a:extLst>
            </p:cNvPr>
            <p:cNvCxnSpPr/>
            <p:nvPr/>
          </p:nvCxnSpPr>
          <p:spPr>
            <a:xfrm flipV="1">
              <a:off x="3716743" y="4542257"/>
              <a:ext cx="2432" cy="393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接连接符 369">
              <a:extLst>
                <a:ext uri="{FF2B5EF4-FFF2-40B4-BE49-F238E27FC236}">
                  <a16:creationId xmlns:a16="http://schemas.microsoft.com/office/drawing/2014/main" id="{3583A5B4-E63E-DD4A-8D4F-B1B404CBEF7E}"/>
                </a:ext>
              </a:extLst>
            </p:cNvPr>
            <p:cNvCxnSpPr/>
            <p:nvPr/>
          </p:nvCxnSpPr>
          <p:spPr>
            <a:xfrm>
              <a:off x="3024158" y="4546247"/>
              <a:ext cx="2059222" cy="0"/>
            </a:xfrm>
            <a:prstGeom prst="line">
              <a:avLst/>
            </a:prstGeom>
          </p:spPr>
          <p:style>
            <a:lnRef idx="1">
              <a:schemeClr val="accent1"/>
            </a:lnRef>
            <a:fillRef idx="0">
              <a:schemeClr val="accent1"/>
            </a:fillRef>
            <a:effectRef idx="0">
              <a:schemeClr val="accent1"/>
            </a:effectRef>
            <a:fontRef idx="minor">
              <a:schemeClr val="tx1"/>
            </a:fontRef>
          </p:style>
        </p:cxnSp>
        <p:pic>
          <p:nvPicPr>
            <p:cNvPr id="172" name="Picture 238" descr="E:\goldmsg\图库\设备\交换机.png">
              <a:extLst>
                <a:ext uri="{FF2B5EF4-FFF2-40B4-BE49-F238E27FC236}">
                  <a16:creationId xmlns:a16="http://schemas.microsoft.com/office/drawing/2014/main" id="{251EC55A-2533-EA45-9A0F-440FEA9160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1102" y="4621434"/>
              <a:ext cx="175048" cy="190734"/>
            </a:xfrm>
            <a:prstGeom prst="rect">
              <a:avLst/>
            </a:prstGeom>
            <a:noFill/>
            <a:extLst>
              <a:ext uri="{909E8E84-426E-40DD-AFC4-6F175D3DCCD1}">
                <a14:hiddenFill xmlns:a14="http://schemas.microsoft.com/office/drawing/2010/main">
                  <a:solidFill>
                    <a:srgbClr val="FFFFFF"/>
                  </a:solidFill>
                </a14:hiddenFill>
              </a:ext>
            </a:extLst>
          </p:spPr>
        </p:pic>
        <p:sp>
          <p:nvSpPr>
            <p:cNvPr id="175" name="圆角矩形 174">
              <a:extLst>
                <a:ext uri="{FF2B5EF4-FFF2-40B4-BE49-F238E27FC236}">
                  <a16:creationId xmlns:a16="http://schemas.microsoft.com/office/drawing/2014/main" id="{C2481C31-012D-0843-8A3D-7571023B6C19}"/>
                </a:ext>
              </a:extLst>
            </p:cNvPr>
            <p:cNvSpPr/>
            <p:nvPr/>
          </p:nvSpPr>
          <p:spPr>
            <a:xfrm>
              <a:off x="1296572" y="3660610"/>
              <a:ext cx="732827" cy="174233"/>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00" dirty="0">
                  <a:solidFill>
                    <a:schemeClr val="tx1">
                      <a:lumMod val="85000"/>
                      <a:lumOff val="15000"/>
                    </a:schemeClr>
                  </a:solidFill>
                  <a:latin typeface="+mn-ea"/>
                </a:rPr>
                <a:t>MVMS</a:t>
              </a:r>
              <a:endParaRPr lang="zh-CN" altLang="en-US" sz="600" dirty="0">
                <a:solidFill>
                  <a:schemeClr val="tx1">
                    <a:lumMod val="85000"/>
                    <a:lumOff val="15000"/>
                  </a:schemeClr>
                </a:solidFill>
                <a:latin typeface="+mn-ea"/>
              </a:endParaRPr>
            </a:p>
          </p:txBody>
        </p:sp>
        <p:pic>
          <p:nvPicPr>
            <p:cNvPr id="176" name="Picture 12" descr="storageArray2">
              <a:extLst>
                <a:ext uri="{FF2B5EF4-FFF2-40B4-BE49-F238E27FC236}">
                  <a16:creationId xmlns:a16="http://schemas.microsoft.com/office/drawing/2014/main" id="{EA82ED15-B2A7-BE46-A18A-CC883F09B1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2264" y="3942944"/>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TextBox 425">
              <a:extLst>
                <a:ext uri="{FF2B5EF4-FFF2-40B4-BE49-F238E27FC236}">
                  <a16:creationId xmlns:a16="http://schemas.microsoft.com/office/drawing/2014/main" id="{2A53E090-40EE-BD49-8352-C85F97C5F41B}"/>
                </a:ext>
              </a:extLst>
            </p:cNvPr>
            <p:cNvSpPr txBox="1"/>
            <p:nvPr/>
          </p:nvSpPr>
          <p:spPr>
            <a:xfrm>
              <a:off x="2137703" y="5806420"/>
              <a:ext cx="459949" cy="276999"/>
            </a:xfrm>
            <a:prstGeom prst="rect">
              <a:avLst/>
            </a:prstGeom>
            <a:noFill/>
          </p:spPr>
          <p:txBody>
            <a:bodyPr wrap="square" rtlCol="0">
              <a:spAutoFit/>
            </a:bodyPr>
            <a:lstStyle/>
            <a:p>
              <a:pPr algn="ctr"/>
              <a:r>
                <a:rPr lang="en-US" altLang="zh-CN" sz="600" dirty="0">
                  <a:solidFill>
                    <a:schemeClr val="tx1">
                      <a:lumMod val="85000"/>
                      <a:lumOff val="15000"/>
                    </a:schemeClr>
                  </a:solidFill>
                  <a:latin typeface="+mn-ea"/>
                </a:rPr>
                <a:t>Docking Station</a:t>
              </a:r>
            </a:p>
          </p:txBody>
        </p:sp>
        <p:sp>
          <p:nvSpPr>
            <p:cNvPr id="182" name="圆角矩形 181"/>
            <p:cNvSpPr/>
            <p:nvPr/>
          </p:nvSpPr>
          <p:spPr>
            <a:xfrm>
              <a:off x="2173089" y="3629970"/>
              <a:ext cx="1683895" cy="73501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lumMod val="85000"/>
                    <a:lumOff val="15000"/>
                  </a:schemeClr>
                </a:solidFill>
                <a:latin typeface="+mn-ea"/>
                <a:cs typeface="+mn-ea"/>
                <a:sym typeface="+mn-lt"/>
              </a:endParaRPr>
            </a:p>
          </p:txBody>
        </p:sp>
        <p:sp>
          <p:nvSpPr>
            <p:cNvPr id="183" name="圆角矩形 182"/>
            <p:cNvSpPr/>
            <p:nvPr/>
          </p:nvSpPr>
          <p:spPr>
            <a:xfrm>
              <a:off x="4044091" y="3644718"/>
              <a:ext cx="899293" cy="73501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lumMod val="85000"/>
                    <a:lumOff val="15000"/>
                  </a:schemeClr>
                </a:solidFill>
                <a:latin typeface="+mn-ea"/>
                <a:cs typeface="+mn-ea"/>
                <a:sym typeface="+mn-lt"/>
              </a:endParaRPr>
            </a:p>
          </p:txBody>
        </p:sp>
        <p:cxnSp>
          <p:nvCxnSpPr>
            <p:cNvPr id="184" name="直接连接符 353">
              <a:extLst>
                <a:ext uri="{FF2B5EF4-FFF2-40B4-BE49-F238E27FC236}">
                  <a16:creationId xmlns:a16="http://schemas.microsoft.com/office/drawing/2014/main" id="{A443719C-8000-BD49-BB6D-5C0FE13F9852}"/>
                </a:ext>
              </a:extLst>
            </p:cNvPr>
            <p:cNvCxnSpPr/>
            <p:nvPr/>
          </p:nvCxnSpPr>
          <p:spPr>
            <a:xfrm flipV="1">
              <a:off x="1910618" y="4950968"/>
              <a:ext cx="0" cy="6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直接连接符 266">
              <a:extLst>
                <a:ext uri="{FF2B5EF4-FFF2-40B4-BE49-F238E27FC236}">
                  <a16:creationId xmlns:a16="http://schemas.microsoft.com/office/drawing/2014/main" id="{10B67ED7-7C65-0A41-AD47-76735B998BD7}"/>
                </a:ext>
              </a:extLst>
            </p:cNvPr>
            <p:cNvCxnSpPr/>
            <p:nvPr/>
          </p:nvCxnSpPr>
          <p:spPr>
            <a:xfrm flipV="1">
              <a:off x="1828528" y="5488651"/>
              <a:ext cx="353975" cy="10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直接连接符 267">
              <a:extLst>
                <a:ext uri="{FF2B5EF4-FFF2-40B4-BE49-F238E27FC236}">
                  <a16:creationId xmlns:a16="http://schemas.microsoft.com/office/drawing/2014/main" id="{548F6190-DC24-6949-9C86-43435684E751}"/>
                </a:ext>
              </a:extLst>
            </p:cNvPr>
            <p:cNvCxnSpPr/>
            <p:nvPr/>
          </p:nvCxnSpPr>
          <p:spPr>
            <a:xfrm>
              <a:off x="2103972" y="5628113"/>
              <a:ext cx="70773" cy="0"/>
            </a:xfrm>
            <a:prstGeom prst="line">
              <a:avLst/>
            </a:prstGeom>
          </p:spPr>
          <p:style>
            <a:lnRef idx="1">
              <a:schemeClr val="accent1"/>
            </a:lnRef>
            <a:fillRef idx="0">
              <a:schemeClr val="accent1"/>
            </a:fillRef>
            <a:effectRef idx="0">
              <a:schemeClr val="accent1"/>
            </a:effectRef>
            <a:fontRef idx="minor">
              <a:schemeClr val="tx1"/>
            </a:fontRef>
          </p:style>
        </p:cxnSp>
        <p:pic>
          <p:nvPicPr>
            <p:cNvPr id="187"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8658" y="5563969"/>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188"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7796" y="5377690"/>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189"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2629" y="5183718"/>
              <a:ext cx="122517" cy="141625"/>
            </a:xfrm>
            <a:prstGeom prst="rect">
              <a:avLst/>
            </a:prstGeom>
            <a:ln/>
          </p:spPr>
          <p:style>
            <a:lnRef idx="1">
              <a:schemeClr val="accent3"/>
            </a:lnRef>
            <a:fillRef idx="2">
              <a:schemeClr val="accent3"/>
            </a:fillRef>
            <a:effectRef idx="1">
              <a:schemeClr val="accent3"/>
            </a:effectRef>
            <a:fontRef idx="minor">
              <a:schemeClr val="dk1"/>
            </a:fontRef>
          </p:style>
        </p:pic>
        <p:cxnSp>
          <p:nvCxnSpPr>
            <p:cNvPr id="190" name="直接连接符 274">
              <a:extLst>
                <a:ext uri="{FF2B5EF4-FFF2-40B4-BE49-F238E27FC236}">
                  <a16:creationId xmlns:a16="http://schemas.microsoft.com/office/drawing/2014/main" id="{7612DE36-84AB-CD4C-B30B-4210A49EA887}"/>
                </a:ext>
              </a:extLst>
            </p:cNvPr>
            <p:cNvCxnSpPr/>
            <p:nvPr/>
          </p:nvCxnSpPr>
          <p:spPr>
            <a:xfrm>
              <a:off x="2102316" y="5308798"/>
              <a:ext cx="70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直接连接符 306">
              <a:extLst>
                <a:ext uri="{FF2B5EF4-FFF2-40B4-BE49-F238E27FC236}">
                  <a16:creationId xmlns:a16="http://schemas.microsoft.com/office/drawing/2014/main" id="{4107815C-BAFF-B240-8F5B-D56C4F245280}"/>
                </a:ext>
              </a:extLst>
            </p:cNvPr>
            <p:cNvCxnSpPr/>
            <p:nvPr/>
          </p:nvCxnSpPr>
          <p:spPr>
            <a:xfrm>
              <a:off x="2097427" y="5308798"/>
              <a:ext cx="4889" cy="325983"/>
            </a:xfrm>
            <a:prstGeom prst="line">
              <a:avLst/>
            </a:prstGeom>
          </p:spPr>
          <p:style>
            <a:lnRef idx="1">
              <a:schemeClr val="accent1"/>
            </a:lnRef>
            <a:fillRef idx="0">
              <a:schemeClr val="accent1"/>
            </a:fillRef>
            <a:effectRef idx="0">
              <a:schemeClr val="accent1"/>
            </a:effectRef>
            <a:fontRef idx="minor">
              <a:schemeClr val="tx1"/>
            </a:fontRef>
          </p:style>
        </p:cxnSp>
        <p:sp>
          <p:nvSpPr>
            <p:cNvPr id="192" name="TextBox 310">
              <a:extLst>
                <a:ext uri="{FF2B5EF4-FFF2-40B4-BE49-F238E27FC236}">
                  <a16:creationId xmlns:a16="http://schemas.microsoft.com/office/drawing/2014/main" id="{6EC385B1-F9FD-F845-9D24-0226C7D5CE8E}"/>
                </a:ext>
              </a:extLst>
            </p:cNvPr>
            <p:cNvSpPr txBox="1"/>
            <p:nvPr/>
          </p:nvSpPr>
          <p:spPr>
            <a:xfrm>
              <a:off x="2283541" y="5396319"/>
              <a:ext cx="509376"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193" name="TextBox 310">
              <a:extLst>
                <a:ext uri="{FF2B5EF4-FFF2-40B4-BE49-F238E27FC236}">
                  <a16:creationId xmlns:a16="http://schemas.microsoft.com/office/drawing/2014/main" id="{6EC385B1-F9FD-F845-9D24-0226C7D5CE8E}"/>
                </a:ext>
              </a:extLst>
            </p:cNvPr>
            <p:cNvSpPr txBox="1"/>
            <p:nvPr/>
          </p:nvSpPr>
          <p:spPr>
            <a:xfrm>
              <a:off x="2283540" y="5577078"/>
              <a:ext cx="382899"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194" name="矩形 193">
              <a:extLst>
                <a:ext uri="{FF2B5EF4-FFF2-40B4-BE49-F238E27FC236}">
                  <a16:creationId xmlns:a16="http://schemas.microsoft.com/office/drawing/2014/main" id="{AA5457D7-1B36-F442-84E0-EA9D919CA6F1}"/>
                </a:ext>
              </a:extLst>
            </p:cNvPr>
            <p:cNvSpPr/>
            <p:nvPr/>
          </p:nvSpPr>
          <p:spPr>
            <a:xfrm>
              <a:off x="2931306" y="5047249"/>
              <a:ext cx="1184201" cy="1297152"/>
            </a:xfrm>
            <a:prstGeom prst="rect">
              <a:avLst/>
            </a:prstGeom>
            <a:solidFill>
              <a:schemeClr val="accent1">
                <a:lumMod val="40000"/>
                <a:lumOff val="60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600">
                <a:solidFill>
                  <a:schemeClr val="tx1">
                    <a:lumMod val="85000"/>
                    <a:lumOff val="15000"/>
                  </a:schemeClr>
                </a:solidFill>
                <a:latin typeface="+mn-ea"/>
              </a:endParaRPr>
            </a:p>
          </p:txBody>
        </p:sp>
        <p:grpSp>
          <p:nvGrpSpPr>
            <p:cNvPr id="195" name="组合 194">
              <a:extLst>
                <a:ext uri="{FF2B5EF4-FFF2-40B4-BE49-F238E27FC236}">
                  <a16:creationId xmlns:a16="http://schemas.microsoft.com/office/drawing/2014/main" id="{5998E5C4-D253-B94B-B697-DF6A13061CBF}"/>
                </a:ext>
              </a:extLst>
            </p:cNvPr>
            <p:cNvGrpSpPr/>
            <p:nvPr/>
          </p:nvGrpSpPr>
          <p:grpSpPr>
            <a:xfrm>
              <a:off x="3312005" y="5280077"/>
              <a:ext cx="271238" cy="482749"/>
              <a:chOff x="1340200" y="4869160"/>
              <a:chExt cx="844425" cy="1059116"/>
            </a:xfrm>
          </p:grpSpPr>
          <p:grpSp>
            <p:nvGrpSpPr>
              <p:cNvPr id="385" name="组合 384">
                <a:extLst>
                  <a:ext uri="{FF2B5EF4-FFF2-40B4-BE49-F238E27FC236}">
                    <a16:creationId xmlns:a16="http://schemas.microsoft.com/office/drawing/2014/main" id="{2568BD99-B2F1-CC45-BE6F-856C77B362C8}"/>
                  </a:ext>
                </a:extLst>
              </p:cNvPr>
              <p:cNvGrpSpPr/>
              <p:nvPr/>
            </p:nvGrpSpPr>
            <p:grpSpPr>
              <a:xfrm>
                <a:off x="1340200" y="5138850"/>
                <a:ext cx="844425" cy="789426"/>
                <a:chOff x="1973497" y="5138850"/>
                <a:chExt cx="844425" cy="789426"/>
              </a:xfrm>
            </p:grpSpPr>
            <p:pic>
              <p:nvPicPr>
                <p:cNvPr id="404" name="Picture 238" descr="E:\goldmsg\图库\设备\交换机.png">
                  <a:extLst>
                    <a:ext uri="{FF2B5EF4-FFF2-40B4-BE49-F238E27FC236}">
                      <a16:creationId xmlns:a16="http://schemas.microsoft.com/office/drawing/2014/main" id="{8B587822-6AF5-7345-9D3E-CF4B0E1B9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105" y="5138850"/>
                  <a:ext cx="544964" cy="418455"/>
                </a:xfrm>
                <a:prstGeom prst="rect">
                  <a:avLst/>
                </a:prstGeom>
                <a:noFill/>
                <a:extLst>
                  <a:ext uri="{909E8E84-426E-40DD-AFC4-6F175D3DCCD1}">
                    <a14:hiddenFill xmlns:a14="http://schemas.microsoft.com/office/drawing/2010/main">
                      <a:solidFill>
                        <a:srgbClr val="FFFFFF"/>
                      </a:solidFill>
                    </a14:hiddenFill>
                  </a:ext>
                </a:extLst>
              </p:spPr>
            </p:pic>
            <p:cxnSp>
              <p:nvCxnSpPr>
                <p:cNvPr id="405" name="直接连接符 250">
                  <a:extLst>
                    <a:ext uri="{FF2B5EF4-FFF2-40B4-BE49-F238E27FC236}">
                      <a16:creationId xmlns:a16="http://schemas.microsoft.com/office/drawing/2014/main" id="{5DFD0A6F-D1E7-B240-8878-E73BB2414EB1}"/>
                    </a:ext>
                  </a:extLst>
                </p:cNvPr>
                <p:cNvCxnSpPr/>
                <p:nvPr/>
              </p:nvCxnSpPr>
              <p:spPr>
                <a:xfrm>
                  <a:off x="1973497" y="5712252"/>
                  <a:ext cx="844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6" name="直接连接符 251">
                  <a:extLst>
                    <a:ext uri="{FF2B5EF4-FFF2-40B4-BE49-F238E27FC236}">
                      <a16:creationId xmlns:a16="http://schemas.microsoft.com/office/drawing/2014/main" id="{07C52530-8606-654E-A2ED-C33C0502DBDE}"/>
                    </a:ext>
                  </a:extLst>
                </p:cNvPr>
                <p:cNvCxnSpPr/>
                <p:nvPr/>
              </p:nvCxnSpPr>
              <p:spPr>
                <a:xfrm>
                  <a:off x="1973497" y="571225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7" name="直接连接符 252">
                  <a:extLst>
                    <a:ext uri="{FF2B5EF4-FFF2-40B4-BE49-F238E27FC236}">
                      <a16:creationId xmlns:a16="http://schemas.microsoft.com/office/drawing/2014/main" id="{C265C1C5-05A7-9E4E-8CB6-51BA911CAA88}"/>
                    </a:ext>
                  </a:extLst>
                </p:cNvPr>
                <p:cNvCxnSpPr/>
                <p:nvPr/>
              </p:nvCxnSpPr>
              <p:spPr>
                <a:xfrm flipV="1">
                  <a:off x="2387610" y="5557305"/>
                  <a:ext cx="4425" cy="370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8" name="直接连接符 253">
                  <a:extLst>
                    <a:ext uri="{FF2B5EF4-FFF2-40B4-BE49-F238E27FC236}">
                      <a16:creationId xmlns:a16="http://schemas.microsoft.com/office/drawing/2014/main" id="{88F5E037-25BC-B346-AC95-D82E528D5E62}"/>
                    </a:ext>
                  </a:extLst>
                </p:cNvPr>
                <p:cNvCxnSpPr/>
                <p:nvPr/>
              </p:nvCxnSpPr>
              <p:spPr>
                <a:xfrm>
                  <a:off x="2817921" y="5712252"/>
                  <a:ext cx="1" cy="2160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6" name="直接连接符 245">
                <a:extLst>
                  <a:ext uri="{FF2B5EF4-FFF2-40B4-BE49-F238E27FC236}">
                    <a16:creationId xmlns:a16="http://schemas.microsoft.com/office/drawing/2014/main" id="{4206366A-E1BE-034A-920E-E5D8B4DBC91A}"/>
                  </a:ext>
                </a:extLst>
              </p:cNvPr>
              <p:cNvCxnSpPr>
                <a:endCxn id="404" idx="0"/>
              </p:cNvCxnSpPr>
              <p:nvPr/>
            </p:nvCxnSpPr>
            <p:spPr>
              <a:xfrm>
                <a:off x="1773863" y="4869160"/>
                <a:ext cx="4427" cy="2696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6" name="TextBox 254">
              <a:extLst>
                <a:ext uri="{FF2B5EF4-FFF2-40B4-BE49-F238E27FC236}">
                  <a16:creationId xmlns:a16="http://schemas.microsoft.com/office/drawing/2014/main" id="{84755B54-DC60-204A-A1A3-903903B32161}"/>
                </a:ext>
              </a:extLst>
            </p:cNvPr>
            <p:cNvSpPr txBox="1"/>
            <p:nvPr/>
          </p:nvSpPr>
          <p:spPr>
            <a:xfrm>
              <a:off x="2951489" y="5042983"/>
              <a:ext cx="434037" cy="1846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600" dirty="0">
                  <a:solidFill>
                    <a:schemeClr val="tx1">
                      <a:lumMod val="85000"/>
                      <a:lumOff val="15000"/>
                    </a:schemeClr>
                  </a:solidFill>
                  <a:latin typeface="+mn-ea"/>
                </a:rPr>
                <a:t>Dept2</a:t>
              </a:r>
              <a:endParaRPr lang="zh-CN" altLang="en-US" sz="600" dirty="0">
                <a:solidFill>
                  <a:schemeClr val="tx1">
                    <a:lumMod val="85000"/>
                    <a:lumOff val="15000"/>
                  </a:schemeClr>
                </a:solidFill>
                <a:latin typeface="+mn-ea"/>
              </a:endParaRPr>
            </a:p>
          </p:txBody>
        </p:sp>
        <p:sp>
          <p:nvSpPr>
            <p:cNvPr id="197" name="TextBox 310">
              <a:extLst>
                <a:ext uri="{FF2B5EF4-FFF2-40B4-BE49-F238E27FC236}">
                  <a16:creationId xmlns:a16="http://schemas.microsoft.com/office/drawing/2014/main" id="{6EC385B1-F9FD-F845-9D24-0226C7D5CE8E}"/>
                </a:ext>
              </a:extLst>
            </p:cNvPr>
            <p:cNvSpPr txBox="1"/>
            <p:nvPr/>
          </p:nvSpPr>
          <p:spPr>
            <a:xfrm>
              <a:off x="3820958" y="5205110"/>
              <a:ext cx="442127"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198" name="TextBox 425">
              <a:extLst>
                <a:ext uri="{FF2B5EF4-FFF2-40B4-BE49-F238E27FC236}">
                  <a16:creationId xmlns:a16="http://schemas.microsoft.com/office/drawing/2014/main" id="{2A53E090-40EE-BD49-8352-C85F97C5F41B}"/>
                </a:ext>
              </a:extLst>
            </p:cNvPr>
            <p:cNvSpPr txBox="1"/>
            <p:nvPr/>
          </p:nvSpPr>
          <p:spPr>
            <a:xfrm>
              <a:off x="3661710" y="5805179"/>
              <a:ext cx="512360" cy="276999"/>
            </a:xfrm>
            <a:prstGeom prst="rect">
              <a:avLst/>
            </a:prstGeom>
            <a:noFill/>
          </p:spPr>
          <p:txBody>
            <a:bodyPr wrap="square" rtlCol="0">
              <a:spAutoFit/>
            </a:bodyPr>
            <a:lstStyle/>
            <a:p>
              <a:pPr algn="ctr"/>
              <a:r>
                <a:rPr lang="en-US" altLang="zh-CN" sz="600" dirty="0">
                  <a:solidFill>
                    <a:schemeClr val="tx1">
                      <a:lumMod val="85000"/>
                      <a:lumOff val="15000"/>
                    </a:schemeClr>
                  </a:solidFill>
                  <a:latin typeface="+mn-ea"/>
                </a:rPr>
                <a:t>Docking Station</a:t>
              </a:r>
            </a:p>
          </p:txBody>
        </p:sp>
        <p:cxnSp>
          <p:nvCxnSpPr>
            <p:cNvPr id="199" name="直接连接符 353">
              <a:extLst>
                <a:ext uri="{FF2B5EF4-FFF2-40B4-BE49-F238E27FC236}">
                  <a16:creationId xmlns:a16="http://schemas.microsoft.com/office/drawing/2014/main" id="{A443719C-8000-BD49-BB6D-5C0FE13F9852}"/>
                </a:ext>
              </a:extLst>
            </p:cNvPr>
            <p:cNvCxnSpPr/>
            <p:nvPr/>
          </p:nvCxnSpPr>
          <p:spPr>
            <a:xfrm flipV="1">
              <a:off x="3447290" y="4949727"/>
              <a:ext cx="0" cy="6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直接连接符 266">
              <a:extLst>
                <a:ext uri="{FF2B5EF4-FFF2-40B4-BE49-F238E27FC236}">
                  <a16:creationId xmlns:a16="http://schemas.microsoft.com/office/drawing/2014/main" id="{10B67ED7-7C65-0A41-AD47-76735B998BD7}"/>
                </a:ext>
              </a:extLst>
            </p:cNvPr>
            <p:cNvCxnSpPr/>
            <p:nvPr/>
          </p:nvCxnSpPr>
          <p:spPr>
            <a:xfrm flipV="1">
              <a:off x="3365200" y="5487409"/>
              <a:ext cx="353975" cy="10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直接连接符 267">
              <a:extLst>
                <a:ext uri="{FF2B5EF4-FFF2-40B4-BE49-F238E27FC236}">
                  <a16:creationId xmlns:a16="http://schemas.microsoft.com/office/drawing/2014/main" id="{548F6190-DC24-6949-9C86-43435684E751}"/>
                </a:ext>
              </a:extLst>
            </p:cNvPr>
            <p:cNvCxnSpPr/>
            <p:nvPr/>
          </p:nvCxnSpPr>
          <p:spPr>
            <a:xfrm>
              <a:off x="3640644" y="5626871"/>
              <a:ext cx="70773" cy="0"/>
            </a:xfrm>
            <a:prstGeom prst="line">
              <a:avLst/>
            </a:prstGeom>
          </p:spPr>
          <p:style>
            <a:lnRef idx="1">
              <a:schemeClr val="accent1"/>
            </a:lnRef>
            <a:fillRef idx="0">
              <a:schemeClr val="accent1"/>
            </a:fillRef>
            <a:effectRef idx="0">
              <a:schemeClr val="accent1"/>
            </a:effectRef>
            <a:fontRef idx="minor">
              <a:schemeClr val="tx1"/>
            </a:fontRef>
          </p:style>
        </p:cxnSp>
        <p:pic>
          <p:nvPicPr>
            <p:cNvPr id="202"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35329" y="5562727"/>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203"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34468" y="5376448"/>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204"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9300" y="5182477"/>
              <a:ext cx="122517" cy="141625"/>
            </a:xfrm>
            <a:prstGeom prst="rect">
              <a:avLst/>
            </a:prstGeom>
            <a:ln/>
          </p:spPr>
          <p:style>
            <a:lnRef idx="1">
              <a:schemeClr val="accent3"/>
            </a:lnRef>
            <a:fillRef idx="2">
              <a:schemeClr val="accent3"/>
            </a:fillRef>
            <a:effectRef idx="1">
              <a:schemeClr val="accent3"/>
            </a:effectRef>
            <a:fontRef idx="minor">
              <a:schemeClr val="dk1"/>
            </a:fontRef>
          </p:style>
        </p:pic>
        <p:cxnSp>
          <p:nvCxnSpPr>
            <p:cNvPr id="205" name="直接连接符 274">
              <a:extLst>
                <a:ext uri="{FF2B5EF4-FFF2-40B4-BE49-F238E27FC236}">
                  <a16:creationId xmlns:a16="http://schemas.microsoft.com/office/drawing/2014/main" id="{7612DE36-84AB-CD4C-B30B-4210A49EA887}"/>
                </a:ext>
              </a:extLst>
            </p:cNvPr>
            <p:cNvCxnSpPr/>
            <p:nvPr/>
          </p:nvCxnSpPr>
          <p:spPr>
            <a:xfrm>
              <a:off x="3638988" y="5307556"/>
              <a:ext cx="70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直接连接符 306">
              <a:extLst>
                <a:ext uri="{FF2B5EF4-FFF2-40B4-BE49-F238E27FC236}">
                  <a16:creationId xmlns:a16="http://schemas.microsoft.com/office/drawing/2014/main" id="{4107815C-BAFF-B240-8F5B-D56C4F245280}"/>
                </a:ext>
              </a:extLst>
            </p:cNvPr>
            <p:cNvCxnSpPr/>
            <p:nvPr/>
          </p:nvCxnSpPr>
          <p:spPr>
            <a:xfrm>
              <a:off x="3634099" y="5307556"/>
              <a:ext cx="4889" cy="325983"/>
            </a:xfrm>
            <a:prstGeom prst="line">
              <a:avLst/>
            </a:prstGeom>
          </p:spPr>
          <p:style>
            <a:lnRef idx="1">
              <a:schemeClr val="accent1"/>
            </a:lnRef>
            <a:fillRef idx="0">
              <a:schemeClr val="accent1"/>
            </a:fillRef>
            <a:effectRef idx="0">
              <a:schemeClr val="accent1"/>
            </a:effectRef>
            <a:fontRef idx="minor">
              <a:schemeClr val="tx1"/>
            </a:fontRef>
          </p:style>
        </p:cxnSp>
        <p:sp>
          <p:nvSpPr>
            <p:cNvPr id="207" name="TextBox 310">
              <a:extLst>
                <a:ext uri="{FF2B5EF4-FFF2-40B4-BE49-F238E27FC236}">
                  <a16:creationId xmlns:a16="http://schemas.microsoft.com/office/drawing/2014/main" id="{6EC385B1-F9FD-F845-9D24-0226C7D5CE8E}"/>
                </a:ext>
              </a:extLst>
            </p:cNvPr>
            <p:cNvSpPr txBox="1"/>
            <p:nvPr/>
          </p:nvSpPr>
          <p:spPr>
            <a:xfrm>
              <a:off x="3820211" y="5395077"/>
              <a:ext cx="442874"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208" name="TextBox 310">
              <a:extLst>
                <a:ext uri="{FF2B5EF4-FFF2-40B4-BE49-F238E27FC236}">
                  <a16:creationId xmlns:a16="http://schemas.microsoft.com/office/drawing/2014/main" id="{6EC385B1-F9FD-F845-9D24-0226C7D5CE8E}"/>
                </a:ext>
              </a:extLst>
            </p:cNvPr>
            <p:cNvSpPr txBox="1"/>
            <p:nvPr/>
          </p:nvSpPr>
          <p:spPr>
            <a:xfrm>
              <a:off x="3820211" y="5575836"/>
              <a:ext cx="500086"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209" name="矩形 208">
              <a:extLst>
                <a:ext uri="{FF2B5EF4-FFF2-40B4-BE49-F238E27FC236}">
                  <a16:creationId xmlns:a16="http://schemas.microsoft.com/office/drawing/2014/main" id="{AA5457D7-1B36-F442-84E0-EA9D919CA6F1}"/>
                </a:ext>
              </a:extLst>
            </p:cNvPr>
            <p:cNvSpPr/>
            <p:nvPr/>
          </p:nvSpPr>
          <p:spPr>
            <a:xfrm>
              <a:off x="4480019" y="5047249"/>
              <a:ext cx="1174600" cy="1297153"/>
            </a:xfrm>
            <a:prstGeom prst="rect">
              <a:avLst/>
            </a:prstGeom>
            <a:solidFill>
              <a:schemeClr val="accent1">
                <a:lumMod val="40000"/>
                <a:lumOff val="60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600">
                <a:solidFill>
                  <a:schemeClr val="tx1">
                    <a:lumMod val="85000"/>
                    <a:lumOff val="15000"/>
                  </a:schemeClr>
                </a:solidFill>
                <a:latin typeface="+mn-ea"/>
              </a:endParaRPr>
            </a:p>
          </p:txBody>
        </p:sp>
        <p:grpSp>
          <p:nvGrpSpPr>
            <p:cNvPr id="210" name="组合 209">
              <a:extLst>
                <a:ext uri="{FF2B5EF4-FFF2-40B4-BE49-F238E27FC236}">
                  <a16:creationId xmlns:a16="http://schemas.microsoft.com/office/drawing/2014/main" id="{5998E5C4-D253-B94B-B697-DF6A13061CBF}"/>
                </a:ext>
              </a:extLst>
            </p:cNvPr>
            <p:cNvGrpSpPr/>
            <p:nvPr/>
          </p:nvGrpSpPr>
          <p:grpSpPr>
            <a:xfrm>
              <a:off x="4860718" y="5280076"/>
              <a:ext cx="271238" cy="482749"/>
              <a:chOff x="1340200" y="4869160"/>
              <a:chExt cx="844425" cy="1059116"/>
            </a:xfrm>
          </p:grpSpPr>
          <p:grpSp>
            <p:nvGrpSpPr>
              <p:cNvPr id="351" name="组合 350">
                <a:extLst>
                  <a:ext uri="{FF2B5EF4-FFF2-40B4-BE49-F238E27FC236}">
                    <a16:creationId xmlns:a16="http://schemas.microsoft.com/office/drawing/2014/main" id="{2568BD99-B2F1-CC45-BE6F-856C77B362C8}"/>
                  </a:ext>
                </a:extLst>
              </p:cNvPr>
              <p:cNvGrpSpPr/>
              <p:nvPr/>
            </p:nvGrpSpPr>
            <p:grpSpPr>
              <a:xfrm>
                <a:off x="1340200" y="5138850"/>
                <a:ext cx="844425" cy="789426"/>
                <a:chOff x="1973497" y="5138850"/>
                <a:chExt cx="844425" cy="789426"/>
              </a:xfrm>
            </p:grpSpPr>
            <p:pic>
              <p:nvPicPr>
                <p:cNvPr id="353" name="Picture 238" descr="E:\goldmsg\图库\设备\交换机.png">
                  <a:extLst>
                    <a:ext uri="{FF2B5EF4-FFF2-40B4-BE49-F238E27FC236}">
                      <a16:creationId xmlns:a16="http://schemas.microsoft.com/office/drawing/2014/main" id="{8B587822-6AF5-7345-9D3E-CF4B0E1B9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105" y="5138850"/>
                  <a:ext cx="544964" cy="418455"/>
                </a:xfrm>
                <a:prstGeom prst="rect">
                  <a:avLst/>
                </a:prstGeom>
                <a:noFill/>
                <a:extLst>
                  <a:ext uri="{909E8E84-426E-40DD-AFC4-6F175D3DCCD1}">
                    <a14:hiddenFill xmlns:a14="http://schemas.microsoft.com/office/drawing/2010/main">
                      <a:solidFill>
                        <a:srgbClr val="FFFFFF"/>
                      </a:solidFill>
                    </a14:hiddenFill>
                  </a:ext>
                </a:extLst>
              </p:spPr>
            </p:pic>
            <p:cxnSp>
              <p:nvCxnSpPr>
                <p:cNvPr id="354" name="直接连接符 250">
                  <a:extLst>
                    <a:ext uri="{FF2B5EF4-FFF2-40B4-BE49-F238E27FC236}">
                      <a16:creationId xmlns:a16="http://schemas.microsoft.com/office/drawing/2014/main" id="{5DFD0A6F-D1E7-B240-8878-E73BB2414EB1}"/>
                    </a:ext>
                  </a:extLst>
                </p:cNvPr>
                <p:cNvCxnSpPr/>
                <p:nvPr/>
              </p:nvCxnSpPr>
              <p:spPr>
                <a:xfrm>
                  <a:off x="1973497" y="5712252"/>
                  <a:ext cx="844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5" name="直接连接符 251">
                  <a:extLst>
                    <a:ext uri="{FF2B5EF4-FFF2-40B4-BE49-F238E27FC236}">
                      <a16:creationId xmlns:a16="http://schemas.microsoft.com/office/drawing/2014/main" id="{07C52530-8606-654E-A2ED-C33C0502DBDE}"/>
                    </a:ext>
                  </a:extLst>
                </p:cNvPr>
                <p:cNvCxnSpPr/>
                <p:nvPr/>
              </p:nvCxnSpPr>
              <p:spPr>
                <a:xfrm>
                  <a:off x="1973497" y="571225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7" name="直接连接符 252">
                  <a:extLst>
                    <a:ext uri="{FF2B5EF4-FFF2-40B4-BE49-F238E27FC236}">
                      <a16:creationId xmlns:a16="http://schemas.microsoft.com/office/drawing/2014/main" id="{C265C1C5-05A7-9E4E-8CB6-51BA911CAA88}"/>
                    </a:ext>
                  </a:extLst>
                </p:cNvPr>
                <p:cNvCxnSpPr/>
                <p:nvPr/>
              </p:nvCxnSpPr>
              <p:spPr>
                <a:xfrm flipV="1">
                  <a:off x="2387610" y="5557305"/>
                  <a:ext cx="4425" cy="370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8" name="直接连接符 253">
                  <a:extLst>
                    <a:ext uri="{FF2B5EF4-FFF2-40B4-BE49-F238E27FC236}">
                      <a16:creationId xmlns:a16="http://schemas.microsoft.com/office/drawing/2014/main" id="{88F5E037-25BC-B346-AC95-D82E528D5E62}"/>
                    </a:ext>
                  </a:extLst>
                </p:cNvPr>
                <p:cNvCxnSpPr/>
                <p:nvPr/>
              </p:nvCxnSpPr>
              <p:spPr>
                <a:xfrm>
                  <a:off x="2817921" y="5712252"/>
                  <a:ext cx="1" cy="2160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52" name="直接连接符 245">
                <a:extLst>
                  <a:ext uri="{FF2B5EF4-FFF2-40B4-BE49-F238E27FC236}">
                    <a16:creationId xmlns:a16="http://schemas.microsoft.com/office/drawing/2014/main" id="{4206366A-E1BE-034A-920E-E5D8B4DBC91A}"/>
                  </a:ext>
                </a:extLst>
              </p:cNvPr>
              <p:cNvCxnSpPr>
                <a:endCxn id="353" idx="0"/>
              </p:cNvCxnSpPr>
              <p:nvPr/>
            </p:nvCxnSpPr>
            <p:spPr>
              <a:xfrm>
                <a:off x="1773863" y="4869160"/>
                <a:ext cx="4427" cy="2696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1" name="TextBox 254">
              <a:extLst>
                <a:ext uri="{FF2B5EF4-FFF2-40B4-BE49-F238E27FC236}">
                  <a16:creationId xmlns:a16="http://schemas.microsoft.com/office/drawing/2014/main" id="{84755B54-DC60-204A-A1A3-903903B32161}"/>
                </a:ext>
              </a:extLst>
            </p:cNvPr>
            <p:cNvSpPr txBox="1"/>
            <p:nvPr/>
          </p:nvSpPr>
          <p:spPr>
            <a:xfrm>
              <a:off x="4500202" y="5042982"/>
              <a:ext cx="434037" cy="1846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600" dirty="0">
                  <a:solidFill>
                    <a:schemeClr val="tx1">
                      <a:lumMod val="85000"/>
                      <a:lumOff val="15000"/>
                    </a:schemeClr>
                  </a:solidFill>
                  <a:latin typeface="+mn-ea"/>
                </a:rPr>
                <a:t>Dept3</a:t>
              </a:r>
              <a:endParaRPr lang="zh-CN" altLang="en-US" sz="600" dirty="0">
                <a:solidFill>
                  <a:schemeClr val="tx1">
                    <a:lumMod val="85000"/>
                    <a:lumOff val="15000"/>
                  </a:schemeClr>
                </a:solidFill>
                <a:latin typeface="+mn-ea"/>
              </a:endParaRPr>
            </a:p>
          </p:txBody>
        </p:sp>
        <p:sp>
          <p:nvSpPr>
            <p:cNvPr id="212" name="TextBox 310">
              <a:extLst>
                <a:ext uri="{FF2B5EF4-FFF2-40B4-BE49-F238E27FC236}">
                  <a16:creationId xmlns:a16="http://schemas.microsoft.com/office/drawing/2014/main" id="{6EC385B1-F9FD-F845-9D24-0226C7D5CE8E}"/>
                </a:ext>
              </a:extLst>
            </p:cNvPr>
            <p:cNvSpPr txBox="1"/>
            <p:nvPr/>
          </p:nvSpPr>
          <p:spPr>
            <a:xfrm>
              <a:off x="5369673" y="5205110"/>
              <a:ext cx="454338"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213" name="TextBox 425">
              <a:extLst>
                <a:ext uri="{FF2B5EF4-FFF2-40B4-BE49-F238E27FC236}">
                  <a16:creationId xmlns:a16="http://schemas.microsoft.com/office/drawing/2014/main" id="{2A53E090-40EE-BD49-8352-C85F97C5F41B}"/>
                </a:ext>
              </a:extLst>
            </p:cNvPr>
            <p:cNvSpPr txBox="1"/>
            <p:nvPr/>
          </p:nvSpPr>
          <p:spPr>
            <a:xfrm>
              <a:off x="5254676" y="5805177"/>
              <a:ext cx="450398" cy="276999"/>
            </a:xfrm>
            <a:prstGeom prst="rect">
              <a:avLst/>
            </a:prstGeom>
            <a:noFill/>
          </p:spPr>
          <p:txBody>
            <a:bodyPr wrap="square" rtlCol="0">
              <a:spAutoFit/>
            </a:bodyPr>
            <a:lstStyle/>
            <a:p>
              <a:pPr algn="ctr"/>
              <a:r>
                <a:rPr lang="en-US" altLang="zh-CN" sz="600" dirty="0">
                  <a:solidFill>
                    <a:schemeClr val="tx1">
                      <a:lumMod val="85000"/>
                      <a:lumOff val="15000"/>
                    </a:schemeClr>
                  </a:solidFill>
                  <a:latin typeface="+mn-ea"/>
                </a:rPr>
                <a:t>Docking Station</a:t>
              </a:r>
            </a:p>
          </p:txBody>
        </p:sp>
        <p:cxnSp>
          <p:nvCxnSpPr>
            <p:cNvPr id="214" name="直接连接符 353">
              <a:extLst>
                <a:ext uri="{FF2B5EF4-FFF2-40B4-BE49-F238E27FC236}">
                  <a16:creationId xmlns:a16="http://schemas.microsoft.com/office/drawing/2014/main" id="{A443719C-8000-BD49-BB6D-5C0FE13F9852}"/>
                </a:ext>
              </a:extLst>
            </p:cNvPr>
            <p:cNvCxnSpPr/>
            <p:nvPr/>
          </p:nvCxnSpPr>
          <p:spPr>
            <a:xfrm flipV="1">
              <a:off x="4996003" y="4949726"/>
              <a:ext cx="0" cy="6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直接连接符 266">
              <a:extLst>
                <a:ext uri="{FF2B5EF4-FFF2-40B4-BE49-F238E27FC236}">
                  <a16:creationId xmlns:a16="http://schemas.microsoft.com/office/drawing/2014/main" id="{10B67ED7-7C65-0A41-AD47-76735B998BD7}"/>
                </a:ext>
              </a:extLst>
            </p:cNvPr>
            <p:cNvCxnSpPr/>
            <p:nvPr/>
          </p:nvCxnSpPr>
          <p:spPr>
            <a:xfrm flipV="1">
              <a:off x="4913913" y="5487409"/>
              <a:ext cx="353975" cy="10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直接连接符 267">
              <a:extLst>
                <a:ext uri="{FF2B5EF4-FFF2-40B4-BE49-F238E27FC236}">
                  <a16:creationId xmlns:a16="http://schemas.microsoft.com/office/drawing/2014/main" id="{548F6190-DC24-6949-9C86-43435684E751}"/>
                </a:ext>
              </a:extLst>
            </p:cNvPr>
            <p:cNvCxnSpPr/>
            <p:nvPr/>
          </p:nvCxnSpPr>
          <p:spPr>
            <a:xfrm>
              <a:off x="5189357" y="5626870"/>
              <a:ext cx="70773" cy="0"/>
            </a:xfrm>
            <a:prstGeom prst="line">
              <a:avLst/>
            </a:prstGeom>
          </p:spPr>
          <p:style>
            <a:lnRef idx="1">
              <a:schemeClr val="accent1"/>
            </a:lnRef>
            <a:fillRef idx="0">
              <a:schemeClr val="accent1"/>
            </a:fillRef>
            <a:effectRef idx="0">
              <a:schemeClr val="accent1"/>
            </a:effectRef>
            <a:fontRef idx="minor">
              <a:schemeClr val="tx1"/>
            </a:fontRef>
          </p:style>
        </p:cxnSp>
        <p:pic>
          <p:nvPicPr>
            <p:cNvPr id="217"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84042" y="5562726"/>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218"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83181" y="5376447"/>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219"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78013" y="5182476"/>
              <a:ext cx="122517" cy="141625"/>
            </a:xfrm>
            <a:prstGeom prst="rect">
              <a:avLst/>
            </a:prstGeom>
            <a:ln/>
          </p:spPr>
          <p:style>
            <a:lnRef idx="1">
              <a:schemeClr val="accent3"/>
            </a:lnRef>
            <a:fillRef idx="2">
              <a:schemeClr val="accent3"/>
            </a:fillRef>
            <a:effectRef idx="1">
              <a:schemeClr val="accent3"/>
            </a:effectRef>
            <a:fontRef idx="minor">
              <a:schemeClr val="dk1"/>
            </a:fontRef>
          </p:style>
        </p:pic>
        <p:cxnSp>
          <p:nvCxnSpPr>
            <p:cNvPr id="220" name="直接连接符 274">
              <a:extLst>
                <a:ext uri="{FF2B5EF4-FFF2-40B4-BE49-F238E27FC236}">
                  <a16:creationId xmlns:a16="http://schemas.microsoft.com/office/drawing/2014/main" id="{7612DE36-84AB-CD4C-B30B-4210A49EA887}"/>
                </a:ext>
              </a:extLst>
            </p:cNvPr>
            <p:cNvCxnSpPr/>
            <p:nvPr/>
          </p:nvCxnSpPr>
          <p:spPr>
            <a:xfrm>
              <a:off x="5187701" y="5307555"/>
              <a:ext cx="70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直接连接符 306">
              <a:extLst>
                <a:ext uri="{FF2B5EF4-FFF2-40B4-BE49-F238E27FC236}">
                  <a16:creationId xmlns:a16="http://schemas.microsoft.com/office/drawing/2014/main" id="{4107815C-BAFF-B240-8F5B-D56C4F245280}"/>
                </a:ext>
              </a:extLst>
            </p:cNvPr>
            <p:cNvCxnSpPr/>
            <p:nvPr/>
          </p:nvCxnSpPr>
          <p:spPr>
            <a:xfrm>
              <a:off x="5182812" y="5307555"/>
              <a:ext cx="4889" cy="325983"/>
            </a:xfrm>
            <a:prstGeom prst="line">
              <a:avLst/>
            </a:prstGeom>
          </p:spPr>
          <p:style>
            <a:lnRef idx="1">
              <a:schemeClr val="accent1"/>
            </a:lnRef>
            <a:fillRef idx="0">
              <a:schemeClr val="accent1"/>
            </a:fillRef>
            <a:effectRef idx="0">
              <a:schemeClr val="accent1"/>
            </a:effectRef>
            <a:fontRef idx="minor">
              <a:schemeClr val="tx1"/>
            </a:fontRef>
          </p:style>
        </p:cxnSp>
        <p:sp>
          <p:nvSpPr>
            <p:cNvPr id="222" name="TextBox 310">
              <a:extLst>
                <a:ext uri="{FF2B5EF4-FFF2-40B4-BE49-F238E27FC236}">
                  <a16:creationId xmlns:a16="http://schemas.microsoft.com/office/drawing/2014/main" id="{6EC385B1-F9FD-F845-9D24-0226C7D5CE8E}"/>
                </a:ext>
              </a:extLst>
            </p:cNvPr>
            <p:cNvSpPr txBox="1"/>
            <p:nvPr/>
          </p:nvSpPr>
          <p:spPr>
            <a:xfrm>
              <a:off x="5368923" y="5395076"/>
              <a:ext cx="455087"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223" name="TextBox 310">
              <a:extLst>
                <a:ext uri="{FF2B5EF4-FFF2-40B4-BE49-F238E27FC236}">
                  <a16:creationId xmlns:a16="http://schemas.microsoft.com/office/drawing/2014/main" id="{6EC385B1-F9FD-F845-9D24-0226C7D5CE8E}"/>
                </a:ext>
              </a:extLst>
            </p:cNvPr>
            <p:cNvSpPr txBox="1"/>
            <p:nvPr/>
          </p:nvSpPr>
          <p:spPr>
            <a:xfrm>
              <a:off x="5368924" y="5575835"/>
              <a:ext cx="455086"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cxnSp>
          <p:nvCxnSpPr>
            <p:cNvPr id="224" name="直接连接符 223"/>
            <p:cNvCxnSpPr/>
            <p:nvPr/>
          </p:nvCxnSpPr>
          <p:spPr>
            <a:xfrm flipV="1">
              <a:off x="5705074" y="5714834"/>
              <a:ext cx="321180" cy="1"/>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5" name="直接连接符 353">
              <a:extLst>
                <a:ext uri="{FF2B5EF4-FFF2-40B4-BE49-F238E27FC236}">
                  <a16:creationId xmlns:a16="http://schemas.microsoft.com/office/drawing/2014/main" id="{A443719C-8000-BD49-BB6D-5C0FE13F9852}"/>
                </a:ext>
              </a:extLst>
            </p:cNvPr>
            <p:cNvCxnSpPr/>
            <p:nvPr/>
          </p:nvCxnSpPr>
          <p:spPr>
            <a:xfrm flipV="1">
              <a:off x="5824011" y="4949726"/>
              <a:ext cx="0" cy="188324"/>
            </a:xfrm>
            <a:prstGeom prst="line">
              <a:avLst/>
            </a:prstGeom>
          </p:spPr>
          <p:style>
            <a:lnRef idx="1">
              <a:schemeClr val="accent1"/>
            </a:lnRef>
            <a:fillRef idx="0">
              <a:schemeClr val="accent1"/>
            </a:fillRef>
            <a:effectRef idx="0">
              <a:schemeClr val="accent1"/>
            </a:effectRef>
            <a:fontRef idx="minor">
              <a:schemeClr val="tx1"/>
            </a:fontRef>
          </p:style>
        </p:cxnSp>
        <p:sp>
          <p:nvSpPr>
            <p:cNvPr id="226" name="TextBox 276">
              <a:extLst>
                <a:ext uri="{FF2B5EF4-FFF2-40B4-BE49-F238E27FC236}">
                  <a16:creationId xmlns:a16="http://schemas.microsoft.com/office/drawing/2014/main" id="{4637792C-A6E1-EB43-B6D1-94175B3C3C87}"/>
                </a:ext>
              </a:extLst>
            </p:cNvPr>
            <p:cNvSpPr txBox="1"/>
            <p:nvPr/>
          </p:nvSpPr>
          <p:spPr>
            <a:xfrm>
              <a:off x="5347429" y="3909792"/>
              <a:ext cx="682085"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227" name="TextBox 279">
              <a:extLst>
                <a:ext uri="{FF2B5EF4-FFF2-40B4-BE49-F238E27FC236}">
                  <a16:creationId xmlns:a16="http://schemas.microsoft.com/office/drawing/2014/main" id="{C48D23B7-7B95-3A47-A834-F6243CBCD622}"/>
                </a:ext>
              </a:extLst>
            </p:cNvPr>
            <p:cNvSpPr txBox="1"/>
            <p:nvPr/>
          </p:nvSpPr>
          <p:spPr>
            <a:xfrm>
              <a:off x="5337064" y="3682650"/>
              <a:ext cx="635110"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Administrator</a:t>
              </a:r>
              <a:endParaRPr lang="zh-CN" altLang="en-US" sz="600" dirty="0">
                <a:solidFill>
                  <a:schemeClr val="tx1">
                    <a:lumMod val="85000"/>
                    <a:lumOff val="15000"/>
                  </a:schemeClr>
                </a:solidFill>
                <a:latin typeface="+mn-ea"/>
              </a:endParaRPr>
            </a:p>
          </p:txBody>
        </p:sp>
        <p:sp>
          <p:nvSpPr>
            <p:cNvPr id="228" name="TextBox 280">
              <a:extLst>
                <a:ext uri="{FF2B5EF4-FFF2-40B4-BE49-F238E27FC236}">
                  <a16:creationId xmlns:a16="http://schemas.microsoft.com/office/drawing/2014/main" id="{D440ABC4-D477-3C4D-B5DF-1C77A7B672CE}"/>
                </a:ext>
              </a:extLst>
            </p:cNvPr>
            <p:cNvSpPr txBox="1"/>
            <p:nvPr/>
          </p:nvSpPr>
          <p:spPr>
            <a:xfrm>
              <a:off x="5347429" y="4106391"/>
              <a:ext cx="643608" cy="276999"/>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a:p>
              <a:r>
                <a:rPr lang="en-US" altLang="zh-CN" sz="600" dirty="0">
                  <a:solidFill>
                    <a:schemeClr val="tx1">
                      <a:lumMod val="85000"/>
                      <a:lumOff val="15000"/>
                    </a:schemeClr>
                  </a:solidFill>
                  <a:latin typeface="+mn-ea"/>
                </a:rPr>
                <a:t> </a:t>
              </a:r>
            </a:p>
          </p:txBody>
        </p:sp>
        <p:sp>
          <p:nvSpPr>
            <p:cNvPr id="229" name="TextBox 228">
              <a:extLst>
                <a:ext uri="{FF2B5EF4-FFF2-40B4-BE49-F238E27FC236}">
                  <a16:creationId xmlns:a16="http://schemas.microsoft.com/office/drawing/2014/main" id="{8554CC51-D567-C34D-B95A-526C265E56FC}"/>
                </a:ext>
              </a:extLst>
            </p:cNvPr>
            <p:cNvSpPr txBox="1"/>
            <p:nvPr/>
          </p:nvSpPr>
          <p:spPr>
            <a:xfrm>
              <a:off x="5352596" y="4346816"/>
              <a:ext cx="643608"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230" name="圆角矩形 229"/>
            <p:cNvSpPr/>
            <p:nvPr/>
          </p:nvSpPr>
          <p:spPr>
            <a:xfrm>
              <a:off x="1238346" y="3628111"/>
              <a:ext cx="841314" cy="73501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lumMod val="85000"/>
                    <a:lumOff val="15000"/>
                  </a:schemeClr>
                </a:solidFill>
                <a:latin typeface="+mn-ea"/>
                <a:cs typeface="+mn-ea"/>
                <a:sym typeface="+mn-lt"/>
              </a:endParaRPr>
            </a:p>
          </p:txBody>
        </p:sp>
        <p:sp>
          <p:nvSpPr>
            <p:cNvPr id="231" name="圆角矩形 230">
              <a:extLst>
                <a:ext uri="{FF2B5EF4-FFF2-40B4-BE49-F238E27FC236}">
                  <a16:creationId xmlns:a16="http://schemas.microsoft.com/office/drawing/2014/main" id="{C2481C31-012D-0843-8A3D-7571023B6C19}"/>
                </a:ext>
              </a:extLst>
            </p:cNvPr>
            <p:cNvSpPr/>
            <p:nvPr/>
          </p:nvSpPr>
          <p:spPr>
            <a:xfrm>
              <a:off x="2545438" y="3653143"/>
              <a:ext cx="976568" cy="163937"/>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00" dirty="0">
                  <a:solidFill>
                    <a:schemeClr val="tx1">
                      <a:lumMod val="85000"/>
                      <a:lumOff val="15000"/>
                    </a:schemeClr>
                  </a:solidFill>
                  <a:latin typeface="+mn-ea"/>
                </a:rPr>
                <a:t>DEMS</a:t>
              </a:r>
              <a:endParaRPr lang="zh-CN" altLang="en-US" sz="600" dirty="0">
                <a:solidFill>
                  <a:schemeClr val="tx1">
                    <a:lumMod val="85000"/>
                    <a:lumOff val="15000"/>
                  </a:schemeClr>
                </a:solidFill>
                <a:latin typeface="+mn-ea"/>
              </a:endParaRPr>
            </a:p>
          </p:txBody>
        </p:sp>
        <p:sp>
          <p:nvSpPr>
            <p:cNvPr id="232" name="圆角矩形 231">
              <a:extLst>
                <a:ext uri="{FF2B5EF4-FFF2-40B4-BE49-F238E27FC236}">
                  <a16:creationId xmlns:a16="http://schemas.microsoft.com/office/drawing/2014/main" id="{C2481C31-012D-0843-8A3D-7571023B6C19}"/>
                </a:ext>
              </a:extLst>
            </p:cNvPr>
            <p:cNvSpPr/>
            <p:nvPr/>
          </p:nvSpPr>
          <p:spPr>
            <a:xfrm>
              <a:off x="4096805" y="3645621"/>
              <a:ext cx="804915" cy="202797"/>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00" dirty="0">
                  <a:solidFill>
                    <a:schemeClr val="tx1">
                      <a:lumMod val="85000"/>
                      <a:lumOff val="15000"/>
                    </a:schemeClr>
                  </a:solidFill>
                  <a:latin typeface="+mn-ea"/>
                </a:rPr>
                <a:t>Data Storage Server</a:t>
              </a:r>
            </a:p>
          </p:txBody>
        </p:sp>
        <p:sp>
          <p:nvSpPr>
            <p:cNvPr id="422" name="矩形 421">
              <a:extLst>
                <a:ext uri="{FF2B5EF4-FFF2-40B4-BE49-F238E27FC236}">
                  <a16:creationId xmlns:a16="http://schemas.microsoft.com/office/drawing/2014/main" id="{AA5457D7-1B36-F442-84E0-EA9D919CA6F1}"/>
                </a:ext>
              </a:extLst>
            </p:cNvPr>
            <p:cNvSpPr/>
            <p:nvPr/>
          </p:nvSpPr>
          <p:spPr>
            <a:xfrm>
              <a:off x="6714760" y="5048491"/>
              <a:ext cx="1188059" cy="1295910"/>
            </a:xfrm>
            <a:prstGeom prst="rect">
              <a:avLst/>
            </a:prstGeom>
            <a:solidFill>
              <a:schemeClr val="accent1">
                <a:lumMod val="40000"/>
                <a:lumOff val="60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600">
                <a:solidFill>
                  <a:schemeClr val="tx1">
                    <a:lumMod val="85000"/>
                    <a:lumOff val="15000"/>
                  </a:schemeClr>
                </a:solidFill>
                <a:latin typeface="+mn-ea"/>
              </a:endParaRPr>
            </a:p>
          </p:txBody>
        </p:sp>
        <p:grpSp>
          <p:nvGrpSpPr>
            <p:cNvPr id="423" name="组合 422">
              <a:extLst>
                <a:ext uri="{FF2B5EF4-FFF2-40B4-BE49-F238E27FC236}">
                  <a16:creationId xmlns:a16="http://schemas.microsoft.com/office/drawing/2014/main" id="{5998E5C4-D253-B94B-B697-DF6A13061CBF}"/>
                </a:ext>
              </a:extLst>
            </p:cNvPr>
            <p:cNvGrpSpPr/>
            <p:nvPr/>
          </p:nvGrpSpPr>
          <p:grpSpPr>
            <a:xfrm>
              <a:off x="7095460" y="5281319"/>
              <a:ext cx="271238" cy="482749"/>
              <a:chOff x="1340200" y="4869160"/>
              <a:chExt cx="844425" cy="1059116"/>
            </a:xfrm>
          </p:grpSpPr>
          <p:grpSp>
            <p:nvGrpSpPr>
              <p:cNvPr id="549" name="组合 548">
                <a:extLst>
                  <a:ext uri="{FF2B5EF4-FFF2-40B4-BE49-F238E27FC236}">
                    <a16:creationId xmlns:a16="http://schemas.microsoft.com/office/drawing/2014/main" id="{2568BD99-B2F1-CC45-BE6F-856C77B362C8}"/>
                  </a:ext>
                </a:extLst>
              </p:cNvPr>
              <p:cNvGrpSpPr/>
              <p:nvPr/>
            </p:nvGrpSpPr>
            <p:grpSpPr>
              <a:xfrm>
                <a:off x="1340200" y="5138850"/>
                <a:ext cx="844425" cy="789426"/>
                <a:chOff x="1973497" y="5138850"/>
                <a:chExt cx="844425" cy="789426"/>
              </a:xfrm>
            </p:grpSpPr>
            <p:pic>
              <p:nvPicPr>
                <p:cNvPr id="551" name="Picture 238" descr="E:\goldmsg\图库\设备\交换机.png">
                  <a:extLst>
                    <a:ext uri="{FF2B5EF4-FFF2-40B4-BE49-F238E27FC236}">
                      <a16:creationId xmlns:a16="http://schemas.microsoft.com/office/drawing/2014/main" id="{8B587822-6AF5-7345-9D3E-CF4B0E1B9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105" y="5138850"/>
                  <a:ext cx="544964" cy="418455"/>
                </a:xfrm>
                <a:prstGeom prst="rect">
                  <a:avLst/>
                </a:prstGeom>
                <a:noFill/>
                <a:extLst>
                  <a:ext uri="{909E8E84-426E-40DD-AFC4-6F175D3DCCD1}">
                    <a14:hiddenFill xmlns:a14="http://schemas.microsoft.com/office/drawing/2010/main">
                      <a:solidFill>
                        <a:srgbClr val="FFFFFF"/>
                      </a:solidFill>
                    </a14:hiddenFill>
                  </a:ext>
                </a:extLst>
              </p:spPr>
            </p:pic>
            <p:cxnSp>
              <p:nvCxnSpPr>
                <p:cNvPr id="552" name="直接连接符 250">
                  <a:extLst>
                    <a:ext uri="{FF2B5EF4-FFF2-40B4-BE49-F238E27FC236}">
                      <a16:creationId xmlns:a16="http://schemas.microsoft.com/office/drawing/2014/main" id="{5DFD0A6F-D1E7-B240-8878-E73BB2414EB1}"/>
                    </a:ext>
                  </a:extLst>
                </p:cNvPr>
                <p:cNvCxnSpPr/>
                <p:nvPr/>
              </p:nvCxnSpPr>
              <p:spPr>
                <a:xfrm>
                  <a:off x="1973497" y="5712252"/>
                  <a:ext cx="844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3" name="直接连接符 251">
                  <a:extLst>
                    <a:ext uri="{FF2B5EF4-FFF2-40B4-BE49-F238E27FC236}">
                      <a16:creationId xmlns:a16="http://schemas.microsoft.com/office/drawing/2014/main" id="{07C52530-8606-654E-A2ED-C33C0502DBDE}"/>
                    </a:ext>
                  </a:extLst>
                </p:cNvPr>
                <p:cNvCxnSpPr/>
                <p:nvPr/>
              </p:nvCxnSpPr>
              <p:spPr>
                <a:xfrm>
                  <a:off x="1973497" y="571225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4" name="直接连接符 252">
                  <a:extLst>
                    <a:ext uri="{FF2B5EF4-FFF2-40B4-BE49-F238E27FC236}">
                      <a16:creationId xmlns:a16="http://schemas.microsoft.com/office/drawing/2014/main" id="{C265C1C5-05A7-9E4E-8CB6-51BA911CAA88}"/>
                    </a:ext>
                  </a:extLst>
                </p:cNvPr>
                <p:cNvCxnSpPr/>
                <p:nvPr/>
              </p:nvCxnSpPr>
              <p:spPr>
                <a:xfrm flipV="1">
                  <a:off x="2387610" y="5557305"/>
                  <a:ext cx="4425" cy="370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5" name="直接连接符 253">
                  <a:extLst>
                    <a:ext uri="{FF2B5EF4-FFF2-40B4-BE49-F238E27FC236}">
                      <a16:creationId xmlns:a16="http://schemas.microsoft.com/office/drawing/2014/main" id="{88F5E037-25BC-B346-AC95-D82E528D5E62}"/>
                    </a:ext>
                  </a:extLst>
                </p:cNvPr>
                <p:cNvCxnSpPr/>
                <p:nvPr/>
              </p:nvCxnSpPr>
              <p:spPr>
                <a:xfrm>
                  <a:off x="2817921" y="5712252"/>
                  <a:ext cx="1" cy="2160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50" name="直接连接符 245">
                <a:extLst>
                  <a:ext uri="{FF2B5EF4-FFF2-40B4-BE49-F238E27FC236}">
                    <a16:creationId xmlns:a16="http://schemas.microsoft.com/office/drawing/2014/main" id="{4206366A-E1BE-034A-920E-E5D8B4DBC91A}"/>
                  </a:ext>
                </a:extLst>
              </p:cNvPr>
              <p:cNvCxnSpPr>
                <a:endCxn id="551" idx="0"/>
              </p:cNvCxnSpPr>
              <p:nvPr/>
            </p:nvCxnSpPr>
            <p:spPr>
              <a:xfrm>
                <a:off x="1773863" y="4869160"/>
                <a:ext cx="4427" cy="2696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4" name="TextBox 254">
              <a:extLst>
                <a:ext uri="{FF2B5EF4-FFF2-40B4-BE49-F238E27FC236}">
                  <a16:creationId xmlns:a16="http://schemas.microsoft.com/office/drawing/2014/main" id="{84755B54-DC60-204A-A1A3-903903B32161}"/>
                </a:ext>
              </a:extLst>
            </p:cNvPr>
            <p:cNvSpPr txBox="1"/>
            <p:nvPr/>
          </p:nvSpPr>
          <p:spPr>
            <a:xfrm>
              <a:off x="6734943" y="5044225"/>
              <a:ext cx="434037" cy="1846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600" dirty="0">
                  <a:solidFill>
                    <a:schemeClr val="tx1">
                      <a:lumMod val="85000"/>
                      <a:lumOff val="15000"/>
                    </a:schemeClr>
                  </a:solidFill>
                  <a:latin typeface="+mn-ea"/>
                </a:rPr>
                <a:t>Dept1</a:t>
              </a:r>
              <a:endParaRPr lang="zh-CN" altLang="en-US" sz="600" dirty="0">
                <a:solidFill>
                  <a:schemeClr val="tx1">
                    <a:lumMod val="85000"/>
                    <a:lumOff val="15000"/>
                  </a:schemeClr>
                </a:solidFill>
                <a:latin typeface="+mn-ea"/>
              </a:endParaRPr>
            </a:p>
          </p:txBody>
        </p:sp>
        <p:sp>
          <p:nvSpPr>
            <p:cNvPr id="425" name="TextBox 256">
              <a:extLst>
                <a:ext uri="{FF2B5EF4-FFF2-40B4-BE49-F238E27FC236}">
                  <a16:creationId xmlns:a16="http://schemas.microsoft.com/office/drawing/2014/main" id="{0B393583-5216-F243-A50D-82A4E0620A8C}"/>
                </a:ext>
              </a:extLst>
            </p:cNvPr>
            <p:cNvSpPr txBox="1"/>
            <p:nvPr/>
          </p:nvSpPr>
          <p:spPr>
            <a:xfrm>
              <a:off x="7405965" y="3795378"/>
              <a:ext cx="744114"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Database Server  </a:t>
              </a:r>
            </a:p>
          </p:txBody>
        </p:sp>
        <p:sp>
          <p:nvSpPr>
            <p:cNvPr id="426" name="TextBox 257">
              <a:extLst>
                <a:ext uri="{FF2B5EF4-FFF2-40B4-BE49-F238E27FC236}">
                  <a16:creationId xmlns:a16="http://schemas.microsoft.com/office/drawing/2014/main" id="{B37F1510-19D9-7E49-9D11-132F55B3C784}"/>
                </a:ext>
              </a:extLst>
            </p:cNvPr>
            <p:cNvSpPr txBox="1"/>
            <p:nvPr/>
          </p:nvSpPr>
          <p:spPr>
            <a:xfrm>
              <a:off x="7986566" y="3795378"/>
              <a:ext cx="558166"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WEB</a:t>
              </a:r>
              <a:r>
                <a:rPr lang="zh-CN" altLang="en-US" sz="600" dirty="0">
                  <a:solidFill>
                    <a:schemeClr val="tx1">
                      <a:lumMod val="85000"/>
                      <a:lumOff val="15000"/>
                    </a:schemeClr>
                  </a:solidFill>
                  <a:latin typeface="+mn-ea"/>
                </a:rPr>
                <a:t> </a:t>
              </a:r>
              <a:r>
                <a:rPr lang="en-US" altLang="zh-CN" sz="600" dirty="0">
                  <a:solidFill>
                    <a:schemeClr val="tx1">
                      <a:lumMod val="85000"/>
                      <a:lumOff val="15000"/>
                    </a:schemeClr>
                  </a:solidFill>
                  <a:latin typeface="+mn-ea"/>
                </a:rPr>
                <a:t>Server</a:t>
              </a:r>
              <a:endParaRPr lang="zh-CN" altLang="en-US" sz="600" dirty="0">
                <a:solidFill>
                  <a:schemeClr val="tx1">
                    <a:lumMod val="85000"/>
                    <a:lumOff val="15000"/>
                  </a:schemeClr>
                </a:solidFill>
                <a:latin typeface="+mn-ea"/>
              </a:endParaRPr>
            </a:p>
          </p:txBody>
        </p:sp>
        <p:sp>
          <p:nvSpPr>
            <p:cNvPr id="427" name="TextBox 258">
              <a:extLst>
                <a:ext uri="{FF2B5EF4-FFF2-40B4-BE49-F238E27FC236}">
                  <a16:creationId xmlns:a16="http://schemas.microsoft.com/office/drawing/2014/main" id="{12BBE760-C0D9-9D43-B5A7-96C95B1D1AD5}"/>
                </a:ext>
              </a:extLst>
            </p:cNvPr>
            <p:cNvSpPr txBox="1"/>
            <p:nvPr/>
          </p:nvSpPr>
          <p:spPr>
            <a:xfrm>
              <a:off x="8452292" y="3778959"/>
              <a:ext cx="776175"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Application Server</a:t>
              </a:r>
              <a:endParaRPr lang="zh-CN" altLang="en-US" sz="600" dirty="0">
                <a:solidFill>
                  <a:schemeClr val="tx1">
                    <a:lumMod val="85000"/>
                    <a:lumOff val="15000"/>
                  </a:schemeClr>
                </a:solidFill>
                <a:latin typeface="+mn-ea"/>
              </a:endParaRPr>
            </a:p>
          </p:txBody>
        </p:sp>
        <p:cxnSp>
          <p:nvCxnSpPr>
            <p:cNvPr id="428" name="直接连接符 266">
              <a:extLst>
                <a:ext uri="{FF2B5EF4-FFF2-40B4-BE49-F238E27FC236}">
                  <a16:creationId xmlns:a16="http://schemas.microsoft.com/office/drawing/2014/main" id="{10B67ED7-7C65-0A41-AD47-76735B998BD7}"/>
                </a:ext>
              </a:extLst>
            </p:cNvPr>
            <p:cNvCxnSpPr/>
            <p:nvPr/>
          </p:nvCxnSpPr>
          <p:spPr>
            <a:xfrm>
              <a:off x="10403506" y="3984645"/>
              <a:ext cx="954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9" name="直接连接符 267">
              <a:extLst>
                <a:ext uri="{FF2B5EF4-FFF2-40B4-BE49-F238E27FC236}">
                  <a16:creationId xmlns:a16="http://schemas.microsoft.com/office/drawing/2014/main" id="{548F6190-DC24-6949-9C86-43435684E751}"/>
                </a:ext>
              </a:extLst>
            </p:cNvPr>
            <p:cNvCxnSpPr/>
            <p:nvPr/>
          </p:nvCxnSpPr>
          <p:spPr>
            <a:xfrm>
              <a:off x="10403506" y="4220423"/>
              <a:ext cx="95474" cy="0"/>
            </a:xfrm>
            <a:prstGeom prst="line">
              <a:avLst/>
            </a:prstGeom>
          </p:spPr>
          <p:style>
            <a:lnRef idx="1">
              <a:schemeClr val="accent1"/>
            </a:lnRef>
            <a:fillRef idx="0">
              <a:schemeClr val="accent1"/>
            </a:fillRef>
            <a:effectRef idx="0">
              <a:schemeClr val="accent1"/>
            </a:effectRef>
            <a:fontRef idx="minor">
              <a:schemeClr val="tx1"/>
            </a:fontRef>
          </p:style>
        </p:cxnSp>
        <p:pic>
          <p:nvPicPr>
            <p:cNvPr id="430"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98191" y="4121131"/>
              <a:ext cx="165277" cy="191053"/>
            </a:xfrm>
            <a:prstGeom prst="rect">
              <a:avLst/>
            </a:prstGeom>
            <a:ln/>
          </p:spPr>
          <p:style>
            <a:lnRef idx="1">
              <a:schemeClr val="accent3"/>
            </a:lnRef>
            <a:fillRef idx="2">
              <a:schemeClr val="accent3"/>
            </a:fillRef>
            <a:effectRef idx="1">
              <a:schemeClr val="accent3"/>
            </a:effectRef>
            <a:fontRef idx="minor">
              <a:schemeClr val="dk1"/>
            </a:fontRef>
          </p:style>
        </p:pic>
        <p:pic>
          <p:nvPicPr>
            <p:cNvPr id="431"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97330" y="3884642"/>
              <a:ext cx="165277" cy="191053"/>
            </a:xfrm>
            <a:prstGeom prst="rect">
              <a:avLst/>
            </a:prstGeom>
            <a:ln/>
          </p:spPr>
          <p:style>
            <a:lnRef idx="1">
              <a:schemeClr val="accent3"/>
            </a:lnRef>
            <a:fillRef idx="2">
              <a:schemeClr val="accent3"/>
            </a:fillRef>
            <a:effectRef idx="1">
              <a:schemeClr val="accent3"/>
            </a:effectRef>
            <a:fontRef idx="minor">
              <a:schemeClr val="dk1"/>
            </a:fontRef>
          </p:style>
        </p:pic>
        <p:pic>
          <p:nvPicPr>
            <p:cNvPr id="432"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2163" y="3650502"/>
              <a:ext cx="165277" cy="191053"/>
            </a:xfrm>
            <a:prstGeom prst="rect">
              <a:avLst/>
            </a:prstGeom>
            <a:ln/>
          </p:spPr>
          <p:style>
            <a:lnRef idx="1">
              <a:schemeClr val="accent3"/>
            </a:lnRef>
            <a:fillRef idx="2">
              <a:schemeClr val="accent3"/>
            </a:fillRef>
            <a:effectRef idx="1">
              <a:schemeClr val="accent3"/>
            </a:effectRef>
            <a:fontRef idx="minor">
              <a:schemeClr val="dk1"/>
            </a:fontRef>
          </p:style>
        </p:pic>
        <p:cxnSp>
          <p:nvCxnSpPr>
            <p:cNvPr id="433" name="直接连接符 274">
              <a:extLst>
                <a:ext uri="{FF2B5EF4-FFF2-40B4-BE49-F238E27FC236}">
                  <a16:creationId xmlns:a16="http://schemas.microsoft.com/office/drawing/2014/main" id="{7612DE36-84AB-CD4C-B30B-4210A49EA887}"/>
                </a:ext>
              </a:extLst>
            </p:cNvPr>
            <p:cNvCxnSpPr/>
            <p:nvPr/>
          </p:nvCxnSpPr>
          <p:spPr>
            <a:xfrm>
              <a:off x="10401850" y="3775581"/>
              <a:ext cx="95474" cy="0"/>
            </a:xfrm>
            <a:prstGeom prst="line">
              <a:avLst/>
            </a:prstGeom>
          </p:spPr>
          <p:style>
            <a:lnRef idx="1">
              <a:schemeClr val="accent1"/>
            </a:lnRef>
            <a:fillRef idx="0">
              <a:schemeClr val="accent1"/>
            </a:fillRef>
            <a:effectRef idx="0">
              <a:schemeClr val="accent1"/>
            </a:effectRef>
            <a:fontRef idx="minor">
              <a:schemeClr val="tx1"/>
            </a:fontRef>
          </p:style>
        </p:cxnSp>
        <p:pic>
          <p:nvPicPr>
            <p:cNvPr id="434" name="Picture 12" descr="storageArray2">
              <a:extLst>
                <a:ext uri="{FF2B5EF4-FFF2-40B4-BE49-F238E27FC236}">
                  <a16:creationId xmlns:a16="http://schemas.microsoft.com/office/drawing/2014/main" id="{C27D6DEF-176B-A44E-B7D8-BB581ECE5E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0087" y="3980358"/>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12" descr="storageArray2">
              <a:extLst>
                <a:ext uri="{FF2B5EF4-FFF2-40B4-BE49-F238E27FC236}">
                  <a16:creationId xmlns:a16="http://schemas.microsoft.com/office/drawing/2014/main" id="{085D03D6-3D87-0F48-9C7E-B48E1822B5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3043" y="3961599"/>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12" descr="storageArray2">
              <a:extLst>
                <a:ext uri="{FF2B5EF4-FFF2-40B4-BE49-F238E27FC236}">
                  <a16:creationId xmlns:a16="http://schemas.microsoft.com/office/drawing/2014/main" id="{A36D4587-03E6-1D40-BE7E-0A95B2E978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6327" y="3973659"/>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 name="圆角矩形 436">
              <a:extLst>
                <a:ext uri="{FF2B5EF4-FFF2-40B4-BE49-F238E27FC236}">
                  <a16:creationId xmlns:a16="http://schemas.microsoft.com/office/drawing/2014/main" id="{043E86F3-8D41-BC49-B213-854F376FE265}"/>
                </a:ext>
              </a:extLst>
            </p:cNvPr>
            <p:cNvSpPr/>
            <p:nvPr/>
          </p:nvSpPr>
          <p:spPr>
            <a:xfrm>
              <a:off x="6485078" y="3527068"/>
              <a:ext cx="3845613" cy="93504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600">
                <a:solidFill>
                  <a:schemeClr val="tx1">
                    <a:lumMod val="85000"/>
                    <a:lumOff val="15000"/>
                  </a:schemeClr>
                </a:solidFill>
                <a:latin typeface="+mn-ea"/>
              </a:endParaRPr>
            </a:p>
          </p:txBody>
        </p:sp>
        <p:pic>
          <p:nvPicPr>
            <p:cNvPr id="438" name="图片 437">
              <a:extLst>
                <a:ext uri="{FF2B5EF4-FFF2-40B4-BE49-F238E27FC236}">
                  <a16:creationId xmlns:a16="http://schemas.microsoft.com/office/drawing/2014/main" id="{C2C69575-B923-984C-8603-5FB4E70A35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5470" y="4073856"/>
              <a:ext cx="172308" cy="178678"/>
            </a:xfrm>
            <a:prstGeom prst="rect">
              <a:avLst/>
            </a:prstGeom>
          </p:spPr>
        </p:pic>
        <p:grpSp>
          <p:nvGrpSpPr>
            <p:cNvPr id="439" name="组合 438">
              <a:extLst>
                <a:ext uri="{FF2B5EF4-FFF2-40B4-BE49-F238E27FC236}">
                  <a16:creationId xmlns:a16="http://schemas.microsoft.com/office/drawing/2014/main" id="{A13CD9FE-17BF-D645-8612-44E6D3C0EEDA}"/>
                </a:ext>
              </a:extLst>
            </p:cNvPr>
            <p:cNvGrpSpPr/>
            <p:nvPr/>
          </p:nvGrpSpPr>
          <p:grpSpPr>
            <a:xfrm>
              <a:off x="9583212" y="3919496"/>
              <a:ext cx="461303" cy="416272"/>
              <a:chOff x="6309743" y="1104088"/>
              <a:chExt cx="749352" cy="606450"/>
            </a:xfrm>
          </p:grpSpPr>
          <p:pic>
            <p:nvPicPr>
              <p:cNvPr id="545"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9743" y="1104088"/>
                <a:ext cx="185870" cy="34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 name="Picture 12" descr="storageArray2">
                <a:extLst>
                  <a:ext uri="{FF2B5EF4-FFF2-40B4-BE49-F238E27FC236}">
                    <a16:creationId xmlns:a16="http://schemas.microsoft.com/office/drawing/2014/main" id="{2C851378-0A45-2945-BE5B-1534067E2A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0276" y="1104110"/>
                <a:ext cx="185870" cy="34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7" name="直接连接符 296">
                <a:extLst>
                  <a:ext uri="{FF2B5EF4-FFF2-40B4-BE49-F238E27FC236}">
                    <a16:creationId xmlns:a16="http://schemas.microsoft.com/office/drawing/2014/main" id="{AC025454-A9BA-A348-8DE8-DE69FCFF8E59}"/>
                  </a:ext>
                </a:extLst>
              </p:cNvPr>
              <p:cNvCxnSpPr>
                <a:stCxn id="545" idx="3"/>
                <a:endCxn id="546" idx="1"/>
              </p:cNvCxnSpPr>
              <p:nvPr/>
            </p:nvCxnSpPr>
            <p:spPr>
              <a:xfrm>
                <a:off x="6495613" y="1278002"/>
                <a:ext cx="54663" cy="22"/>
              </a:xfrm>
              <a:prstGeom prst="line">
                <a:avLst/>
              </a:prstGeom>
            </p:spPr>
            <p:style>
              <a:lnRef idx="1">
                <a:schemeClr val="accent1"/>
              </a:lnRef>
              <a:fillRef idx="0">
                <a:schemeClr val="accent1"/>
              </a:fillRef>
              <a:effectRef idx="0">
                <a:schemeClr val="accent1"/>
              </a:effectRef>
              <a:fontRef idx="minor">
                <a:schemeClr val="tx1"/>
              </a:fontRef>
            </p:style>
          </p:cxnSp>
          <p:pic>
            <p:nvPicPr>
              <p:cNvPr id="548" name="图片 547">
                <a:extLst>
                  <a:ext uri="{FF2B5EF4-FFF2-40B4-BE49-F238E27FC236}">
                    <a16:creationId xmlns:a16="http://schemas.microsoft.com/office/drawing/2014/main" id="{168DE2E6-DB95-644C-8955-EB536C42B9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4589" y="1306447"/>
                <a:ext cx="434506" cy="404091"/>
              </a:xfrm>
              <a:prstGeom prst="rect">
                <a:avLst/>
              </a:prstGeom>
            </p:spPr>
          </p:pic>
        </p:grpSp>
        <p:cxnSp>
          <p:nvCxnSpPr>
            <p:cNvPr id="440" name="直接连接符 299">
              <a:extLst>
                <a:ext uri="{FF2B5EF4-FFF2-40B4-BE49-F238E27FC236}">
                  <a16:creationId xmlns:a16="http://schemas.microsoft.com/office/drawing/2014/main" id="{854A6FD9-3F14-664D-AAF8-E7684F18F8DB}"/>
                </a:ext>
              </a:extLst>
            </p:cNvPr>
            <p:cNvCxnSpPr/>
            <p:nvPr/>
          </p:nvCxnSpPr>
          <p:spPr>
            <a:xfrm>
              <a:off x="8351577" y="4456110"/>
              <a:ext cx="0" cy="80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1" name="直接连接符 302">
              <a:extLst>
                <a:ext uri="{FF2B5EF4-FFF2-40B4-BE49-F238E27FC236}">
                  <a16:creationId xmlns:a16="http://schemas.microsoft.com/office/drawing/2014/main" id="{8989FFF9-2BE1-AA4A-97E3-33448FACBDA3}"/>
                </a:ext>
              </a:extLst>
            </p:cNvPr>
            <p:cNvCxnSpPr/>
            <p:nvPr/>
          </p:nvCxnSpPr>
          <p:spPr>
            <a:xfrm>
              <a:off x="10401510" y="4464536"/>
              <a:ext cx="95474" cy="0"/>
            </a:xfrm>
            <a:prstGeom prst="line">
              <a:avLst/>
            </a:prstGeom>
          </p:spPr>
          <p:style>
            <a:lnRef idx="1">
              <a:schemeClr val="accent1"/>
            </a:lnRef>
            <a:fillRef idx="0">
              <a:schemeClr val="accent1"/>
            </a:fillRef>
            <a:effectRef idx="0">
              <a:schemeClr val="accent1"/>
            </a:effectRef>
            <a:fontRef idx="minor">
              <a:schemeClr val="tx1"/>
            </a:fontRef>
          </p:style>
        </p:cxnSp>
        <p:pic>
          <p:nvPicPr>
            <p:cNvPr id="442" name="Picture 3">
              <a:extLst>
                <a:ext uri="{FF2B5EF4-FFF2-40B4-BE49-F238E27FC236}">
                  <a16:creationId xmlns:a16="http://schemas.microsoft.com/office/drawing/2014/main" id="{0CFC1F97-2C87-C840-8858-C9C99F3602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6535" y="4342478"/>
              <a:ext cx="165277" cy="191053"/>
            </a:xfrm>
            <a:prstGeom prst="rect">
              <a:avLst/>
            </a:prstGeom>
            <a:ln/>
          </p:spPr>
          <p:style>
            <a:lnRef idx="1">
              <a:schemeClr val="accent3"/>
            </a:lnRef>
            <a:fillRef idx="2">
              <a:schemeClr val="accent3"/>
            </a:fillRef>
            <a:effectRef idx="1">
              <a:schemeClr val="accent3"/>
            </a:effectRef>
            <a:fontRef idx="minor">
              <a:schemeClr val="dk1"/>
            </a:fontRef>
          </p:style>
        </p:pic>
        <p:cxnSp>
          <p:nvCxnSpPr>
            <p:cNvPr id="443" name="直接连接符 306">
              <a:extLst>
                <a:ext uri="{FF2B5EF4-FFF2-40B4-BE49-F238E27FC236}">
                  <a16:creationId xmlns:a16="http://schemas.microsoft.com/office/drawing/2014/main" id="{4107815C-BAFF-B240-8F5B-D56C4F245280}"/>
                </a:ext>
              </a:extLst>
            </p:cNvPr>
            <p:cNvCxnSpPr/>
            <p:nvPr/>
          </p:nvCxnSpPr>
          <p:spPr>
            <a:xfrm>
              <a:off x="10396961" y="3775581"/>
              <a:ext cx="6546" cy="781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4" name="直接连接符 307">
              <a:extLst>
                <a:ext uri="{FF2B5EF4-FFF2-40B4-BE49-F238E27FC236}">
                  <a16:creationId xmlns:a16="http://schemas.microsoft.com/office/drawing/2014/main" id="{8799A41F-0EAC-084D-B065-CA3E6C733ADF}"/>
                </a:ext>
              </a:extLst>
            </p:cNvPr>
            <p:cNvCxnSpPr/>
            <p:nvPr/>
          </p:nvCxnSpPr>
          <p:spPr>
            <a:xfrm>
              <a:off x="7232978" y="4938588"/>
              <a:ext cx="3911158" cy="3726"/>
            </a:xfrm>
            <a:prstGeom prst="line">
              <a:avLst/>
            </a:prstGeom>
          </p:spPr>
          <p:style>
            <a:lnRef idx="1">
              <a:schemeClr val="accent1"/>
            </a:lnRef>
            <a:fillRef idx="0">
              <a:schemeClr val="accent1"/>
            </a:fillRef>
            <a:effectRef idx="0">
              <a:schemeClr val="accent1"/>
            </a:effectRef>
            <a:fontRef idx="minor">
              <a:schemeClr val="tx1"/>
            </a:fontRef>
          </p:style>
        </p:cxnSp>
        <p:sp>
          <p:nvSpPr>
            <p:cNvPr id="445" name="TextBox 310">
              <a:extLst>
                <a:ext uri="{FF2B5EF4-FFF2-40B4-BE49-F238E27FC236}">
                  <a16:creationId xmlns:a16="http://schemas.microsoft.com/office/drawing/2014/main" id="{6EC385B1-F9FD-F845-9D24-0226C7D5CE8E}"/>
                </a:ext>
              </a:extLst>
            </p:cNvPr>
            <p:cNvSpPr txBox="1"/>
            <p:nvPr/>
          </p:nvSpPr>
          <p:spPr>
            <a:xfrm>
              <a:off x="7604414" y="5206352"/>
              <a:ext cx="382152"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cxnSp>
          <p:nvCxnSpPr>
            <p:cNvPr id="446" name="直接连接符 353">
              <a:extLst>
                <a:ext uri="{FF2B5EF4-FFF2-40B4-BE49-F238E27FC236}">
                  <a16:creationId xmlns:a16="http://schemas.microsoft.com/office/drawing/2014/main" id="{A443719C-8000-BD49-BB6D-5C0FE13F9852}"/>
                </a:ext>
              </a:extLst>
            </p:cNvPr>
            <p:cNvCxnSpPr/>
            <p:nvPr/>
          </p:nvCxnSpPr>
          <p:spPr>
            <a:xfrm flipV="1">
              <a:off x="9036869" y="4542257"/>
              <a:ext cx="2432" cy="393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7" name="直接连接符 369">
              <a:extLst>
                <a:ext uri="{FF2B5EF4-FFF2-40B4-BE49-F238E27FC236}">
                  <a16:creationId xmlns:a16="http://schemas.microsoft.com/office/drawing/2014/main" id="{3583A5B4-E63E-DD4A-8D4F-B1B404CBEF7E}"/>
                </a:ext>
              </a:extLst>
            </p:cNvPr>
            <p:cNvCxnSpPr/>
            <p:nvPr/>
          </p:nvCxnSpPr>
          <p:spPr>
            <a:xfrm>
              <a:off x="8344284" y="4546247"/>
              <a:ext cx="2059222" cy="0"/>
            </a:xfrm>
            <a:prstGeom prst="line">
              <a:avLst/>
            </a:prstGeom>
          </p:spPr>
          <p:style>
            <a:lnRef idx="1">
              <a:schemeClr val="accent1"/>
            </a:lnRef>
            <a:fillRef idx="0">
              <a:schemeClr val="accent1"/>
            </a:fillRef>
            <a:effectRef idx="0">
              <a:schemeClr val="accent1"/>
            </a:effectRef>
            <a:fontRef idx="minor">
              <a:schemeClr val="tx1"/>
            </a:fontRef>
          </p:style>
        </p:cxnSp>
        <p:pic>
          <p:nvPicPr>
            <p:cNvPr id="448" name="Picture 238" descr="E:\goldmsg\图库\设备\交换机.png">
              <a:extLst>
                <a:ext uri="{FF2B5EF4-FFF2-40B4-BE49-F238E27FC236}">
                  <a16:creationId xmlns:a16="http://schemas.microsoft.com/office/drawing/2014/main" id="{251EC55A-2533-EA45-9A0F-440FEA9160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1228" y="4621434"/>
              <a:ext cx="175048" cy="190734"/>
            </a:xfrm>
            <a:prstGeom prst="rect">
              <a:avLst/>
            </a:prstGeom>
            <a:noFill/>
            <a:extLst>
              <a:ext uri="{909E8E84-426E-40DD-AFC4-6F175D3DCCD1}">
                <a14:hiddenFill xmlns:a14="http://schemas.microsoft.com/office/drawing/2010/main">
                  <a:solidFill>
                    <a:srgbClr val="FFFFFF"/>
                  </a:solidFill>
                </a14:hiddenFill>
              </a:ext>
            </a:extLst>
          </p:spPr>
        </p:pic>
        <p:sp>
          <p:nvSpPr>
            <p:cNvPr id="449" name="圆角矩形 448">
              <a:extLst>
                <a:ext uri="{FF2B5EF4-FFF2-40B4-BE49-F238E27FC236}">
                  <a16:creationId xmlns:a16="http://schemas.microsoft.com/office/drawing/2014/main" id="{C2481C31-012D-0843-8A3D-7571023B6C19}"/>
                </a:ext>
              </a:extLst>
            </p:cNvPr>
            <p:cNvSpPr/>
            <p:nvPr/>
          </p:nvSpPr>
          <p:spPr>
            <a:xfrm>
              <a:off x="6616698" y="3660610"/>
              <a:ext cx="732827" cy="174233"/>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00" dirty="0">
                  <a:solidFill>
                    <a:schemeClr val="tx1">
                      <a:lumMod val="85000"/>
                      <a:lumOff val="15000"/>
                    </a:schemeClr>
                  </a:solidFill>
                  <a:latin typeface="+mn-ea"/>
                </a:rPr>
                <a:t>MVMS</a:t>
              </a:r>
              <a:endParaRPr lang="zh-CN" altLang="en-US" sz="600" dirty="0">
                <a:solidFill>
                  <a:schemeClr val="tx1">
                    <a:lumMod val="85000"/>
                    <a:lumOff val="15000"/>
                  </a:schemeClr>
                </a:solidFill>
                <a:latin typeface="+mn-ea"/>
              </a:endParaRPr>
            </a:p>
          </p:txBody>
        </p:sp>
        <p:pic>
          <p:nvPicPr>
            <p:cNvPr id="450" name="Picture 12" descr="storageArray2">
              <a:extLst>
                <a:ext uri="{FF2B5EF4-FFF2-40B4-BE49-F238E27FC236}">
                  <a16:creationId xmlns:a16="http://schemas.microsoft.com/office/drawing/2014/main" id="{EA82ED15-B2A7-BE46-A18A-CC883F09B1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2390" y="3942944"/>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 name="TextBox 425">
              <a:extLst>
                <a:ext uri="{FF2B5EF4-FFF2-40B4-BE49-F238E27FC236}">
                  <a16:creationId xmlns:a16="http://schemas.microsoft.com/office/drawing/2014/main" id="{2A53E090-40EE-BD49-8352-C85F97C5F41B}"/>
                </a:ext>
              </a:extLst>
            </p:cNvPr>
            <p:cNvSpPr txBox="1"/>
            <p:nvPr/>
          </p:nvSpPr>
          <p:spPr>
            <a:xfrm>
              <a:off x="7457829" y="5806420"/>
              <a:ext cx="459949" cy="276999"/>
            </a:xfrm>
            <a:prstGeom prst="rect">
              <a:avLst/>
            </a:prstGeom>
            <a:noFill/>
          </p:spPr>
          <p:txBody>
            <a:bodyPr wrap="square" rtlCol="0">
              <a:spAutoFit/>
            </a:bodyPr>
            <a:lstStyle/>
            <a:p>
              <a:pPr algn="ctr"/>
              <a:r>
                <a:rPr lang="en-US" altLang="zh-CN" sz="600" dirty="0">
                  <a:solidFill>
                    <a:schemeClr val="tx1">
                      <a:lumMod val="85000"/>
                      <a:lumOff val="15000"/>
                    </a:schemeClr>
                  </a:solidFill>
                  <a:latin typeface="+mn-ea"/>
                </a:rPr>
                <a:t>Docking Station</a:t>
              </a:r>
            </a:p>
          </p:txBody>
        </p:sp>
        <p:sp>
          <p:nvSpPr>
            <p:cNvPr id="453" name="圆角矩形 452"/>
            <p:cNvSpPr/>
            <p:nvPr/>
          </p:nvSpPr>
          <p:spPr>
            <a:xfrm>
              <a:off x="7493215" y="3629970"/>
              <a:ext cx="1695341" cy="73501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lumMod val="85000"/>
                    <a:lumOff val="15000"/>
                  </a:schemeClr>
                </a:solidFill>
                <a:latin typeface="+mn-ea"/>
                <a:cs typeface="+mn-ea"/>
                <a:sym typeface="+mn-lt"/>
              </a:endParaRPr>
            </a:p>
          </p:txBody>
        </p:sp>
        <p:sp>
          <p:nvSpPr>
            <p:cNvPr id="454" name="圆角矩形 453"/>
            <p:cNvSpPr/>
            <p:nvPr/>
          </p:nvSpPr>
          <p:spPr>
            <a:xfrm>
              <a:off x="9364217" y="3644718"/>
              <a:ext cx="899293" cy="73501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lumMod val="85000"/>
                    <a:lumOff val="15000"/>
                  </a:schemeClr>
                </a:solidFill>
                <a:latin typeface="+mn-ea"/>
                <a:cs typeface="+mn-ea"/>
                <a:sym typeface="+mn-lt"/>
              </a:endParaRPr>
            </a:p>
          </p:txBody>
        </p:sp>
        <p:cxnSp>
          <p:nvCxnSpPr>
            <p:cNvPr id="455" name="直接连接符 353">
              <a:extLst>
                <a:ext uri="{FF2B5EF4-FFF2-40B4-BE49-F238E27FC236}">
                  <a16:creationId xmlns:a16="http://schemas.microsoft.com/office/drawing/2014/main" id="{A443719C-8000-BD49-BB6D-5C0FE13F9852}"/>
                </a:ext>
              </a:extLst>
            </p:cNvPr>
            <p:cNvCxnSpPr/>
            <p:nvPr/>
          </p:nvCxnSpPr>
          <p:spPr>
            <a:xfrm flipV="1">
              <a:off x="7230744" y="4950968"/>
              <a:ext cx="0" cy="6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6" name="直接连接符 266">
              <a:extLst>
                <a:ext uri="{FF2B5EF4-FFF2-40B4-BE49-F238E27FC236}">
                  <a16:creationId xmlns:a16="http://schemas.microsoft.com/office/drawing/2014/main" id="{10B67ED7-7C65-0A41-AD47-76735B998BD7}"/>
                </a:ext>
              </a:extLst>
            </p:cNvPr>
            <p:cNvCxnSpPr/>
            <p:nvPr/>
          </p:nvCxnSpPr>
          <p:spPr>
            <a:xfrm flipV="1">
              <a:off x="7148654" y="5488651"/>
              <a:ext cx="353975" cy="10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7" name="直接连接符 267">
              <a:extLst>
                <a:ext uri="{FF2B5EF4-FFF2-40B4-BE49-F238E27FC236}">
                  <a16:creationId xmlns:a16="http://schemas.microsoft.com/office/drawing/2014/main" id="{548F6190-DC24-6949-9C86-43435684E751}"/>
                </a:ext>
              </a:extLst>
            </p:cNvPr>
            <p:cNvCxnSpPr/>
            <p:nvPr/>
          </p:nvCxnSpPr>
          <p:spPr>
            <a:xfrm>
              <a:off x="7424098" y="5628113"/>
              <a:ext cx="70773" cy="0"/>
            </a:xfrm>
            <a:prstGeom prst="line">
              <a:avLst/>
            </a:prstGeom>
          </p:spPr>
          <p:style>
            <a:lnRef idx="1">
              <a:schemeClr val="accent1"/>
            </a:lnRef>
            <a:fillRef idx="0">
              <a:schemeClr val="accent1"/>
            </a:fillRef>
            <a:effectRef idx="0">
              <a:schemeClr val="accent1"/>
            </a:effectRef>
            <a:fontRef idx="minor">
              <a:schemeClr val="tx1"/>
            </a:fontRef>
          </p:style>
        </p:cxnSp>
        <p:pic>
          <p:nvPicPr>
            <p:cNvPr id="458"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8784" y="5563969"/>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459"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7922" y="5377690"/>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460"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2755" y="5183718"/>
              <a:ext cx="122517" cy="141625"/>
            </a:xfrm>
            <a:prstGeom prst="rect">
              <a:avLst/>
            </a:prstGeom>
            <a:ln/>
          </p:spPr>
          <p:style>
            <a:lnRef idx="1">
              <a:schemeClr val="accent3"/>
            </a:lnRef>
            <a:fillRef idx="2">
              <a:schemeClr val="accent3"/>
            </a:fillRef>
            <a:effectRef idx="1">
              <a:schemeClr val="accent3"/>
            </a:effectRef>
            <a:fontRef idx="minor">
              <a:schemeClr val="dk1"/>
            </a:fontRef>
          </p:style>
        </p:pic>
        <p:cxnSp>
          <p:nvCxnSpPr>
            <p:cNvPr id="461" name="直接连接符 274">
              <a:extLst>
                <a:ext uri="{FF2B5EF4-FFF2-40B4-BE49-F238E27FC236}">
                  <a16:creationId xmlns:a16="http://schemas.microsoft.com/office/drawing/2014/main" id="{7612DE36-84AB-CD4C-B30B-4210A49EA887}"/>
                </a:ext>
              </a:extLst>
            </p:cNvPr>
            <p:cNvCxnSpPr/>
            <p:nvPr/>
          </p:nvCxnSpPr>
          <p:spPr>
            <a:xfrm>
              <a:off x="7422442" y="5308798"/>
              <a:ext cx="70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2" name="直接连接符 306">
              <a:extLst>
                <a:ext uri="{FF2B5EF4-FFF2-40B4-BE49-F238E27FC236}">
                  <a16:creationId xmlns:a16="http://schemas.microsoft.com/office/drawing/2014/main" id="{4107815C-BAFF-B240-8F5B-D56C4F245280}"/>
                </a:ext>
              </a:extLst>
            </p:cNvPr>
            <p:cNvCxnSpPr/>
            <p:nvPr/>
          </p:nvCxnSpPr>
          <p:spPr>
            <a:xfrm>
              <a:off x="7417553" y="5308798"/>
              <a:ext cx="4889" cy="325983"/>
            </a:xfrm>
            <a:prstGeom prst="line">
              <a:avLst/>
            </a:prstGeom>
          </p:spPr>
          <p:style>
            <a:lnRef idx="1">
              <a:schemeClr val="accent1"/>
            </a:lnRef>
            <a:fillRef idx="0">
              <a:schemeClr val="accent1"/>
            </a:fillRef>
            <a:effectRef idx="0">
              <a:schemeClr val="accent1"/>
            </a:effectRef>
            <a:fontRef idx="minor">
              <a:schemeClr val="tx1"/>
            </a:fontRef>
          </p:style>
        </p:cxnSp>
        <p:sp>
          <p:nvSpPr>
            <p:cNvPr id="463" name="TextBox 310">
              <a:extLst>
                <a:ext uri="{FF2B5EF4-FFF2-40B4-BE49-F238E27FC236}">
                  <a16:creationId xmlns:a16="http://schemas.microsoft.com/office/drawing/2014/main" id="{6EC385B1-F9FD-F845-9D24-0226C7D5CE8E}"/>
                </a:ext>
              </a:extLst>
            </p:cNvPr>
            <p:cNvSpPr txBox="1"/>
            <p:nvPr/>
          </p:nvSpPr>
          <p:spPr>
            <a:xfrm>
              <a:off x="7603667" y="5396319"/>
              <a:ext cx="509376"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464" name="TextBox 310">
              <a:extLst>
                <a:ext uri="{FF2B5EF4-FFF2-40B4-BE49-F238E27FC236}">
                  <a16:creationId xmlns:a16="http://schemas.microsoft.com/office/drawing/2014/main" id="{6EC385B1-F9FD-F845-9D24-0226C7D5CE8E}"/>
                </a:ext>
              </a:extLst>
            </p:cNvPr>
            <p:cNvSpPr txBox="1"/>
            <p:nvPr/>
          </p:nvSpPr>
          <p:spPr>
            <a:xfrm>
              <a:off x="7603666" y="5577078"/>
              <a:ext cx="382899"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465" name="矩形 464">
              <a:extLst>
                <a:ext uri="{FF2B5EF4-FFF2-40B4-BE49-F238E27FC236}">
                  <a16:creationId xmlns:a16="http://schemas.microsoft.com/office/drawing/2014/main" id="{AA5457D7-1B36-F442-84E0-EA9D919CA6F1}"/>
                </a:ext>
              </a:extLst>
            </p:cNvPr>
            <p:cNvSpPr/>
            <p:nvPr/>
          </p:nvSpPr>
          <p:spPr>
            <a:xfrm>
              <a:off x="8251432" y="5047249"/>
              <a:ext cx="1165499" cy="1297152"/>
            </a:xfrm>
            <a:prstGeom prst="rect">
              <a:avLst/>
            </a:prstGeom>
            <a:solidFill>
              <a:schemeClr val="accent1">
                <a:lumMod val="40000"/>
                <a:lumOff val="60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600">
                <a:solidFill>
                  <a:schemeClr val="tx1">
                    <a:lumMod val="85000"/>
                    <a:lumOff val="15000"/>
                  </a:schemeClr>
                </a:solidFill>
                <a:latin typeface="+mn-ea"/>
              </a:endParaRPr>
            </a:p>
          </p:txBody>
        </p:sp>
        <p:grpSp>
          <p:nvGrpSpPr>
            <p:cNvPr id="466" name="组合 465">
              <a:extLst>
                <a:ext uri="{FF2B5EF4-FFF2-40B4-BE49-F238E27FC236}">
                  <a16:creationId xmlns:a16="http://schemas.microsoft.com/office/drawing/2014/main" id="{5998E5C4-D253-B94B-B697-DF6A13061CBF}"/>
                </a:ext>
              </a:extLst>
            </p:cNvPr>
            <p:cNvGrpSpPr/>
            <p:nvPr/>
          </p:nvGrpSpPr>
          <p:grpSpPr>
            <a:xfrm>
              <a:off x="8632131" y="5280077"/>
              <a:ext cx="271238" cy="482749"/>
              <a:chOff x="1340200" y="4869160"/>
              <a:chExt cx="844425" cy="1059116"/>
            </a:xfrm>
          </p:grpSpPr>
          <p:grpSp>
            <p:nvGrpSpPr>
              <p:cNvPr id="538" name="组合 537">
                <a:extLst>
                  <a:ext uri="{FF2B5EF4-FFF2-40B4-BE49-F238E27FC236}">
                    <a16:creationId xmlns:a16="http://schemas.microsoft.com/office/drawing/2014/main" id="{2568BD99-B2F1-CC45-BE6F-856C77B362C8}"/>
                  </a:ext>
                </a:extLst>
              </p:cNvPr>
              <p:cNvGrpSpPr/>
              <p:nvPr/>
            </p:nvGrpSpPr>
            <p:grpSpPr>
              <a:xfrm>
                <a:off x="1340200" y="5138850"/>
                <a:ext cx="844425" cy="789426"/>
                <a:chOff x="1973497" y="5138850"/>
                <a:chExt cx="844425" cy="789426"/>
              </a:xfrm>
            </p:grpSpPr>
            <p:pic>
              <p:nvPicPr>
                <p:cNvPr id="540" name="Picture 238" descr="E:\goldmsg\图库\设备\交换机.png">
                  <a:extLst>
                    <a:ext uri="{FF2B5EF4-FFF2-40B4-BE49-F238E27FC236}">
                      <a16:creationId xmlns:a16="http://schemas.microsoft.com/office/drawing/2014/main" id="{8B587822-6AF5-7345-9D3E-CF4B0E1B9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105" y="5138850"/>
                  <a:ext cx="544964" cy="418455"/>
                </a:xfrm>
                <a:prstGeom prst="rect">
                  <a:avLst/>
                </a:prstGeom>
                <a:noFill/>
                <a:extLst>
                  <a:ext uri="{909E8E84-426E-40DD-AFC4-6F175D3DCCD1}">
                    <a14:hiddenFill xmlns:a14="http://schemas.microsoft.com/office/drawing/2010/main">
                      <a:solidFill>
                        <a:srgbClr val="FFFFFF"/>
                      </a:solidFill>
                    </a14:hiddenFill>
                  </a:ext>
                </a:extLst>
              </p:spPr>
            </p:pic>
            <p:cxnSp>
              <p:nvCxnSpPr>
                <p:cNvPr id="541" name="直接连接符 250">
                  <a:extLst>
                    <a:ext uri="{FF2B5EF4-FFF2-40B4-BE49-F238E27FC236}">
                      <a16:creationId xmlns:a16="http://schemas.microsoft.com/office/drawing/2014/main" id="{5DFD0A6F-D1E7-B240-8878-E73BB2414EB1}"/>
                    </a:ext>
                  </a:extLst>
                </p:cNvPr>
                <p:cNvCxnSpPr/>
                <p:nvPr/>
              </p:nvCxnSpPr>
              <p:spPr>
                <a:xfrm>
                  <a:off x="1973497" y="5712252"/>
                  <a:ext cx="844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2" name="直接连接符 251">
                  <a:extLst>
                    <a:ext uri="{FF2B5EF4-FFF2-40B4-BE49-F238E27FC236}">
                      <a16:creationId xmlns:a16="http://schemas.microsoft.com/office/drawing/2014/main" id="{07C52530-8606-654E-A2ED-C33C0502DBDE}"/>
                    </a:ext>
                  </a:extLst>
                </p:cNvPr>
                <p:cNvCxnSpPr/>
                <p:nvPr/>
              </p:nvCxnSpPr>
              <p:spPr>
                <a:xfrm>
                  <a:off x="1973497" y="571225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3" name="直接连接符 252">
                  <a:extLst>
                    <a:ext uri="{FF2B5EF4-FFF2-40B4-BE49-F238E27FC236}">
                      <a16:creationId xmlns:a16="http://schemas.microsoft.com/office/drawing/2014/main" id="{C265C1C5-05A7-9E4E-8CB6-51BA911CAA88}"/>
                    </a:ext>
                  </a:extLst>
                </p:cNvPr>
                <p:cNvCxnSpPr/>
                <p:nvPr/>
              </p:nvCxnSpPr>
              <p:spPr>
                <a:xfrm flipV="1">
                  <a:off x="2387610" y="5557305"/>
                  <a:ext cx="4425" cy="370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4" name="直接连接符 253">
                  <a:extLst>
                    <a:ext uri="{FF2B5EF4-FFF2-40B4-BE49-F238E27FC236}">
                      <a16:creationId xmlns:a16="http://schemas.microsoft.com/office/drawing/2014/main" id="{88F5E037-25BC-B346-AC95-D82E528D5E62}"/>
                    </a:ext>
                  </a:extLst>
                </p:cNvPr>
                <p:cNvCxnSpPr/>
                <p:nvPr/>
              </p:nvCxnSpPr>
              <p:spPr>
                <a:xfrm>
                  <a:off x="2817921" y="5712252"/>
                  <a:ext cx="1" cy="2160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39" name="直接连接符 245">
                <a:extLst>
                  <a:ext uri="{FF2B5EF4-FFF2-40B4-BE49-F238E27FC236}">
                    <a16:creationId xmlns:a16="http://schemas.microsoft.com/office/drawing/2014/main" id="{4206366A-E1BE-034A-920E-E5D8B4DBC91A}"/>
                  </a:ext>
                </a:extLst>
              </p:cNvPr>
              <p:cNvCxnSpPr>
                <a:endCxn id="540" idx="0"/>
              </p:cNvCxnSpPr>
              <p:nvPr/>
            </p:nvCxnSpPr>
            <p:spPr>
              <a:xfrm>
                <a:off x="1773863" y="4869160"/>
                <a:ext cx="4427" cy="2696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7" name="TextBox 254">
              <a:extLst>
                <a:ext uri="{FF2B5EF4-FFF2-40B4-BE49-F238E27FC236}">
                  <a16:creationId xmlns:a16="http://schemas.microsoft.com/office/drawing/2014/main" id="{84755B54-DC60-204A-A1A3-903903B32161}"/>
                </a:ext>
              </a:extLst>
            </p:cNvPr>
            <p:cNvSpPr txBox="1"/>
            <p:nvPr/>
          </p:nvSpPr>
          <p:spPr>
            <a:xfrm>
              <a:off x="8271615" y="5042983"/>
              <a:ext cx="434037" cy="1846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600" dirty="0">
                  <a:solidFill>
                    <a:schemeClr val="tx1">
                      <a:lumMod val="85000"/>
                      <a:lumOff val="15000"/>
                    </a:schemeClr>
                  </a:solidFill>
                  <a:latin typeface="+mn-ea"/>
                </a:rPr>
                <a:t>Dept2</a:t>
              </a:r>
              <a:endParaRPr lang="zh-CN" altLang="en-US" sz="600" dirty="0">
                <a:solidFill>
                  <a:schemeClr val="tx1">
                    <a:lumMod val="85000"/>
                    <a:lumOff val="15000"/>
                  </a:schemeClr>
                </a:solidFill>
                <a:latin typeface="+mn-ea"/>
              </a:endParaRPr>
            </a:p>
          </p:txBody>
        </p:sp>
        <p:sp>
          <p:nvSpPr>
            <p:cNvPr id="468" name="TextBox 310">
              <a:extLst>
                <a:ext uri="{FF2B5EF4-FFF2-40B4-BE49-F238E27FC236}">
                  <a16:creationId xmlns:a16="http://schemas.microsoft.com/office/drawing/2014/main" id="{6EC385B1-F9FD-F845-9D24-0226C7D5CE8E}"/>
                </a:ext>
              </a:extLst>
            </p:cNvPr>
            <p:cNvSpPr txBox="1"/>
            <p:nvPr/>
          </p:nvSpPr>
          <p:spPr>
            <a:xfrm>
              <a:off x="9141084" y="5205110"/>
              <a:ext cx="442127"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469" name="TextBox 425">
              <a:extLst>
                <a:ext uri="{FF2B5EF4-FFF2-40B4-BE49-F238E27FC236}">
                  <a16:creationId xmlns:a16="http://schemas.microsoft.com/office/drawing/2014/main" id="{2A53E090-40EE-BD49-8352-C85F97C5F41B}"/>
                </a:ext>
              </a:extLst>
            </p:cNvPr>
            <p:cNvSpPr txBox="1"/>
            <p:nvPr/>
          </p:nvSpPr>
          <p:spPr>
            <a:xfrm>
              <a:off x="8981836" y="5805179"/>
              <a:ext cx="512360" cy="276999"/>
            </a:xfrm>
            <a:prstGeom prst="rect">
              <a:avLst/>
            </a:prstGeom>
            <a:noFill/>
          </p:spPr>
          <p:txBody>
            <a:bodyPr wrap="square" rtlCol="0">
              <a:spAutoFit/>
            </a:bodyPr>
            <a:lstStyle/>
            <a:p>
              <a:pPr algn="ctr"/>
              <a:r>
                <a:rPr lang="en-US" altLang="zh-CN" sz="600" dirty="0">
                  <a:solidFill>
                    <a:schemeClr val="tx1">
                      <a:lumMod val="85000"/>
                      <a:lumOff val="15000"/>
                    </a:schemeClr>
                  </a:solidFill>
                  <a:latin typeface="+mn-ea"/>
                </a:rPr>
                <a:t>Docking Station</a:t>
              </a:r>
            </a:p>
          </p:txBody>
        </p:sp>
        <p:cxnSp>
          <p:nvCxnSpPr>
            <p:cNvPr id="470" name="直接连接符 353">
              <a:extLst>
                <a:ext uri="{FF2B5EF4-FFF2-40B4-BE49-F238E27FC236}">
                  <a16:creationId xmlns:a16="http://schemas.microsoft.com/office/drawing/2014/main" id="{A443719C-8000-BD49-BB6D-5C0FE13F9852}"/>
                </a:ext>
              </a:extLst>
            </p:cNvPr>
            <p:cNvCxnSpPr/>
            <p:nvPr/>
          </p:nvCxnSpPr>
          <p:spPr>
            <a:xfrm flipV="1">
              <a:off x="8767416" y="4949727"/>
              <a:ext cx="0" cy="6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1" name="直接连接符 266">
              <a:extLst>
                <a:ext uri="{FF2B5EF4-FFF2-40B4-BE49-F238E27FC236}">
                  <a16:creationId xmlns:a16="http://schemas.microsoft.com/office/drawing/2014/main" id="{10B67ED7-7C65-0A41-AD47-76735B998BD7}"/>
                </a:ext>
              </a:extLst>
            </p:cNvPr>
            <p:cNvCxnSpPr/>
            <p:nvPr/>
          </p:nvCxnSpPr>
          <p:spPr>
            <a:xfrm flipV="1">
              <a:off x="8685326" y="5487409"/>
              <a:ext cx="353975" cy="10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2" name="直接连接符 267">
              <a:extLst>
                <a:ext uri="{FF2B5EF4-FFF2-40B4-BE49-F238E27FC236}">
                  <a16:creationId xmlns:a16="http://schemas.microsoft.com/office/drawing/2014/main" id="{548F6190-DC24-6949-9C86-43435684E751}"/>
                </a:ext>
              </a:extLst>
            </p:cNvPr>
            <p:cNvCxnSpPr/>
            <p:nvPr/>
          </p:nvCxnSpPr>
          <p:spPr>
            <a:xfrm>
              <a:off x="8960770" y="5626871"/>
              <a:ext cx="70773" cy="0"/>
            </a:xfrm>
            <a:prstGeom prst="line">
              <a:avLst/>
            </a:prstGeom>
          </p:spPr>
          <p:style>
            <a:lnRef idx="1">
              <a:schemeClr val="accent1"/>
            </a:lnRef>
            <a:fillRef idx="0">
              <a:schemeClr val="accent1"/>
            </a:fillRef>
            <a:effectRef idx="0">
              <a:schemeClr val="accent1"/>
            </a:effectRef>
            <a:fontRef idx="minor">
              <a:schemeClr val="tx1"/>
            </a:fontRef>
          </p:style>
        </p:cxnSp>
        <p:pic>
          <p:nvPicPr>
            <p:cNvPr id="473"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55455" y="5562727"/>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474"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54594" y="5376448"/>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475"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49426" y="5182477"/>
              <a:ext cx="122517" cy="141625"/>
            </a:xfrm>
            <a:prstGeom prst="rect">
              <a:avLst/>
            </a:prstGeom>
            <a:ln/>
          </p:spPr>
          <p:style>
            <a:lnRef idx="1">
              <a:schemeClr val="accent3"/>
            </a:lnRef>
            <a:fillRef idx="2">
              <a:schemeClr val="accent3"/>
            </a:fillRef>
            <a:effectRef idx="1">
              <a:schemeClr val="accent3"/>
            </a:effectRef>
            <a:fontRef idx="minor">
              <a:schemeClr val="dk1"/>
            </a:fontRef>
          </p:style>
        </p:pic>
        <p:cxnSp>
          <p:nvCxnSpPr>
            <p:cNvPr id="476" name="直接连接符 274">
              <a:extLst>
                <a:ext uri="{FF2B5EF4-FFF2-40B4-BE49-F238E27FC236}">
                  <a16:creationId xmlns:a16="http://schemas.microsoft.com/office/drawing/2014/main" id="{7612DE36-84AB-CD4C-B30B-4210A49EA887}"/>
                </a:ext>
              </a:extLst>
            </p:cNvPr>
            <p:cNvCxnSpPr/>
            <p:nvPr/>
          </p:nvCxnSpPr>
          <p:spPr>
            <a:xfrm>
              <a:off x="8959114" y="5307556"/>
              <a:ext cx="70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7" name="直接连接符 306">
              <a:extLst>
                <a:ext uri="{FF2B5EF4-FFF2-40B4-BE49-F238E27FC236}">
                  <a16:creationId xmlns:a16="http://schemas.microsoft.com/office/drawing/2014/main" id="{4107815C-BAFF-B240-8F5B-D56C4F245280}"/>
                </a:ext>
              </a:extLst>
            </p:cNvPr>
            <p:cNvCxnSpPr/>
            <p:nvPr/>
          </p:nvCxnSpPr>
          <p:spPr>
            <a:xfrm>
              <a:off x="8954225" y="5307556"/>
              <a:ext cx="4889" cy="325983"/>
            </a:xfrm>
            <a:prstGeom prst="line">
              <a:avLst/>
            </a:prstGeom>
          </p:spPr>
          <p:style>
            <a:lnRef idx="1">
              <a:schemeClr val="accent1"/>
            </a:lnRef>
            <a:fillRef idx="0">
              <a:schemeClr val="accent1"/>
            </a:fillRef>
            <a:effectRef idx="0">
              <a:schemeClr val="accent1"/>
            </a:effectRef>
            <a:fontRef idx="minor">
              <a:schemeClr val="tx1"/>
            </a:fontRef>
          </p:style>
        </p:cxnSp>
        <p:sp>
          <p:nvSpPr>
            <p:cNvPr id="478" name="TextBox 310">
              <a:extLst>
                <a:ext uri="{FF2B5EF4-FFF2-40B4-BE49-F238E27FC236}">
                  <a16:creationId xmlns:a16="http://schemas.microsoft.com/office/drawing/2014/main" id="{6EC385B1-F9FD-F845-9D24-0226C7D5CE8E}"/>
                </a:ext>
              </a:extLst>
            </p:cNvPr>
            <p:cNvSpPr txBox="1"/>
            <p:nvPr/>
          </p:nvSpPr>
          <p:spPr>
            <a:xfrm>
              <a:off x="9140337" y="5395077"/>
              <a:ext cx="442874"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479" name="TextBox 310">
              <a:extLst>
                <a:ext uri="{FF2B5EF4-FFF2-40B4-BE49-F238E27FC236}">
                  <a16:creationId xmlns:a16="http://schemas.microsoft.com/office/drawing/2014/main" id="{6EC385B1-F9FD-F845-9D24-0226C7D5CE8E}"/>
                </a:ext>
              </a:extLst>
            </p:cNvPr>
            <p:cNvSpPr txBox="1"/>
            <p:nvPr/>
          </p:nvSpPr>
          <p:spPr>
            <a:xfrm>
              <a:off x="9140337" y="5575836"/>
              <a:ext cx="500086"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480" name="矩形 479">
              <a:extLst>
                <a:ext uri="{FF2B5EF4-FFF2-40B4-BE49-F238E27FC236}">
                  <a16:creationId xmlns:a16="http://schemas.microsoft.com/office/drawing/2014/main" id="{AA5457D7-1B36-F442-84E0-EA9D919CA6F1}"/>
                </a:ext>
              </a:extLst>
            </p:cNvPr>
            <p:cNvSpPr/>
            <p:nvPr/>
          </p:nvSpPr>
          <p:spPr>
            <a:xfrm>
              <a:off x="9800145" y="5047249"/>
              <a:ext cx="1208452" cy="1297153"/>
            </a:xfrm>
            <a:prstGeom prst="rect">
              <a:avLst/>
            </a:prstGeom>
            <a:solidFill>
              <a:schemeClr val="accent1">
                <a:lumMod val="40000"/>
                <a:lumOff val="60000"/>
              </a:schemeClr>
            </a:solidFill>
            <a:ln>
              <a:solidFill>
                <a:schemeClr val="accent1">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600">
                <a:solidFill>
                  <a:schemeClr val="tx1">
                    <a:lumMod val="85000"/>
                    <a:lumOff val="15000"/>
                  </a:schemeClr>
                </a:solidFill>
                <a:latin typeface="+mn-ea"/>
              </a:endParaRPr>
            </a:p>
          </p:txBody>
        </p:sp>
        <p:grpSp>
          <p:nvGrpSpPr>
            <p:cNvPr id="481" name="组合 480">
              <a:extLst>
                <a:ext uri="{FF2B5EF4-FFF2-40B4-BE49-F238E27FC236}">
                  <a16:creationId xmlns:a16="http://schemas.microsoft.com/office/drawing/2014/main" id="{5998E5C4-D253-B94B-B697-DF6A13061CBF}"/>
                </a:ext>
              </a:extLst>
            </p:cNvPr>
            <p:cNvGrpSpPr/>
            <p:nvPr/>
          </p:nvGrpSpPr>
          <p:grpSpPr>
            <a:xfrm>
              <a:off x="10180844" y="5280076"/>
              <a:ext cx="271238" cy="482749"/>
              <a:chOff x="1340200" y="4869160"/>
              <a:chExt cx="844425" cy="1059116"/>
            </a:xfrm>
          </p:grpSpPr>
          <p:grpSp>
            <p:nvGrpSpPr>
              <p:cNvPr id="531" name="组合 530">
                <a:extLst>
                  <a:ext uri="{FF2B5EF4-FFF2-40B4-BE49-F238E27FC236}">
                    <a16:creationId xmlns:a16="http://schemas.microsoft.com/office/drawing/2014/main" id="{2568BD99-B2F1-CC45-BE6F-856C77B362C8}"/>
                  </a:ext>
                </a:extLst>
              </p:cNvPr>
              <p:cNvGrpSpPr/>
              <p:nvPr/>
            </p:nvGrpSpPr>
            <p:grpSpPr>
              <a:xfrm>
                <a:off x="1340200" y="5138850"/>
                <a:ext cx="844425" cy="789426"/>
                <a:chOff x="1973497" y="5138850"/>
                <a:chExt cx="844425" cy="789426"/>
              </a:xfrm>
            </p:grpSpPr>
            <p:pic>
              <p:nvPicPr>
                <p:cNvPr id="533" name="Picture 238" descr="E:\goldmsg\图库\设备\交换机.png">
                  <a:extLst>
                    <a:ext uri="{FF2B5EF4-FFF2-40B4-BE49-F238E27FC236}">
                      <a16:creationId xmlns:a16="http://schemas.microsoft.com/office/drawing/2014/main" id="{8B587822-6AF5-7345-9D3E-CF4B0E1B92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105" y="5138850"/>
                  <a:ext cx="544964" cy="418455"/>
                </a:xfrm>
                <a:prstGeom prst="rect">
                  <a:avLst/>
                </a:prstGeom>
                <a:noFill/>
                <a:extLst>
                  <a:ext uri="{909E8E84-426E-40DD-AFC4-6F175D3DCCD1}">
                    <a14:hiddenFill xmlns:a14="http://schemas.microsoft.com/office/drawing/2010/main">
                      <a:solidFill>
                        <a:srgbClr val="FFFFFF"/>
                      </a:solidFill>
                    </a14:hiddenFill>
                  </a:ext>
                </a:extLst>
              </p:spPr>
            </p:pic>
            <p:cxnSp>
              <p:nvCxnSpPr>
                <p:cNvPr id="534" name="直接连接符 250">
                  <a:extLst>
                    <a:ext uri="{FF2B5EF4-FFF2-40B4-BE49-F238E27FC236}">
                      <a16:creationId xmlns:a16="http://schemas.microsoft.com/office/drawing/2014/main" id="{5DFD0A6F-D1E7-B240-8878-E73BB2414EB1}"/>
                    </a:ext>
                  </a:extLst>
                </p:cNvPr>
                <p:cNvCxnSpPr/>
                <p:nvPr/>
              </p:nvCxnSpPr>
              <p:spPr>
                <a:xfrm>
                  <a:off x="1973497" y="5712252"/>
                  <a:ext cx="844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5" name="直接连接符 251">
                  <a:extLst>
                    <a:ext uri="{FF2B5EF4-FFF2-40B4-BE49-F238E27FC236}">
                      <a16:creationId xmlns:a16="http://schemas.microsoft.com/office/drawing/2014/main" id="{07C52530-8606-654E-A2ED-C33C0502DBDE}"/>
                    </a:ext>
                  </a:extLst>
                </p:cNvPr>
                <p:cNvCxnSpPr/>
                <p:nvPr/>
              </p:nvCxnSpPr>
              <p:spPr>
                <a:xfrm>
                  <a:off x="1973497" y="5712252"/>
                  <a:ext cx="1"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6" name="直接连接符 252">
                  <a:extLst>
                    <a:ext uri="{FF2B5EF4-FFF2-40B4-BE49-F238E27FC236}">
                      <a16:creationId xmlns:a16="http://schemas.microsoft.com/office/drawing/2014/main" id="{C265C1C5-05A7-9E4E-8CB6-51BA911CAA88}"/>
                    </a:ext>
                  </a:extLst>
                </p:cNvPr>
                <p:cNvCxnSpPr/>
                <p:nvPr/>
              </p:nvCxnSpPr>
              <p:spPr>
                <a:xfrm flipV="1">
                  <a:off x="2387610" y="5557305"/>
                  <a:ext cx="4425" cy="370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7" name="直接连接符 253">
                  <a:extLst>
                    <a:ext uri="{FF2B5EF4-FFF2-40B4-BE49-F238E27FC236}">
                      <a16:creationId xmlns:a16="http://schemas.microsoft.com/office/drawing/2014/main" id="{88F5E037-25BC-B346-AC95-D82E528D5E62}"/>
                    </a:ext>
                  </a:extLst>
                </p:cNvPr>
                <p:cNvCxnSpPr/>
                <p:nvPr/>
              </p:nvCxnSpPr>
              <p:spPr>
                <a:xfrm>
                  <a:off x="2817921" y="5712252"/>
                  <a:ext cx="1" cy="2160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32" name="直接连接符 245">
                <a:extLst>
                  <a:ext uri="{FF2B5EF4-FFF2-40B4-BE49-F238E27FC236}">
                    <a16:creationId xmlns:a16="http://schemas.microsoft.com/office/drawing/2014/main" id="{4206366A-E1BE-034A-920E-E5D8B4DBC91A}"/>
                  </a:ext>
                </a:extLst>
              </p:cNvPr>
              <p:cNvCxnSpPr>
                <a:endCxn id="533" idx="0"/>
              </p:cNvCxnSpPr>
              <p:nvPr/>
            </p:nvCxnSpPr>
            <p:spPr>
              <a:xfrm>
                <a:off x="1773863" y="4869160"/>
                <a:ext cx="4427" cy="2696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2" name="TextBox 254">
              <a:extLst>
                <a:ext uri="{FF2B5EF4-FFF2-40B4-BE49-F238E27FC236}">
                  <a16:creationId xmlns:a16="http://schemas.microsoft.com/office/drawing/2014/main" id="{84755B54-DC60-204A-A1A3-903903B32161}"/>
                </a:ext>
              </a:extLst>
            </p:cNvPr>
            <p:cNvSpPr txBox="1"/>
            <p:nvPr/>
          </p:nvSpPr>
          <p:spPr>
            <a:xfrm>
              <a:off x="9820328" y="5042982"/>
              <a:ext cx="434037" cy="18466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600" dirty="0">
                  <a:solidFill>
                    <a:schemeClr val="tx1">
                      <a:lumMod val="85000"/>
                      <a:lumOff val="15000"/>
                    </a:schemeClr>
                  </a:solidFill>
                  <a:latin typeface="+mn-ea"/>
                </a:rPr>
                <a:t>Dept3</a:t>
              </a:r>
              <a:endParaRPr lang="zh-CN" altLang="en-US" sz="600" dirty="0">
                <a:solidFill>
                  <a:schemeClr val="tx1">
                    <a:lumMod val="85000"/>
                    <a:lumOff val="15000"/>
                  </a:schemeClr>
                </a:solidFill>
                <a:latin typeface="+mn-ea"/>
              </a:endParaRPr>
            </a:p>
          </p:txBody>
        </p:sp>
        <p:sp>
          <p:nvSpPr>
            <p:cNvPr id="483" name="TextBox 310">
              <a:extLst>
                <a:ext uri="{FF2B5EF4-FFF2-40B4-BE49-F238E27FC236}">
                  <a16:creationId xmlns:a16="http://schemas.microsoft.com/office/drawing/2014/main" id="{6EC385B1-F9FD-F845-9D24-0226C7D5CE8E}"/>
                </a:ext>
              </a:extLst>
            </p:cNvPr>
            <p:cNvSpPr txBox="1"/>
            <p:nvPr/>
          </p:nvSpPr>
          <p:spPr>
            <a:xfrm>
              <a:off x="10689799" y="5205110"/>
              <a:ext cx="454338"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484" name="TextBox 425">
              <a:extLst>
                <a:ext uri="{FF2B5EF4-FFF2-40B4-BE49-F238E27FC236}">
                  <a16:creationId xmlns:a16="http://schemas.microsoft.com/office/drawing/2014/main" id="{2A53E090-40EE-BD49-8352-C85F97C5F41B}"/>
                </a:ext>
              </a:extLst>
            </p:cNvPr>
            <p:cNvSpPr txBox="1"/>
            <p:nvPr/>
          </p:nvSpPr>
          <p:spPr>
            <a:xfrm>
              <a:off x="10574802" y="5805177"/>
              <a:ext cx="450398" cy="276999"/>
            </a:xfrm>
            <a:prstGeom prst="rect">
              <a:avLst/>
            </a:prstGeom>
            <a:noFill/>
          </p:spPr>
          <p:txBody>
            <a:bodyPr wrap="square" rtlCol="0">
              <a:spAutoFit/>
            </a:bodyPr>
            <a:lstStyle/>
            <a:p>
              <a:pPr algn="ctr"/>
              <a:r>
                <a:rPr lang="en-US" altLang="zh-CN" sz="600" dirty="0">
                  <a:solidFill>
                    <a:schemeClr val="tx1">
                      <a:lumMod val="85000"/>
                      <a:lumOff val="15000"/>
                    </a:schemeClr>
                  </a:solidFill>
                  <a:latin typeface="+mn-ea"/>
                </a:rPr>
                <a:t>Docking Station</a:t>
              </a:r>
            </a:p>
          </p:txBody>
        </p:sp>
        <p:cxnSp>
          <p:nvCxnSpPr>
            <p:cNvPr id="485" name="直接连接符 353">
              <a:extLst>
                <a:ext uri="{FF2B5EF4-FFF2-40B4-BE49-F238E27FC236}">
                  <a16:creationId xmlns:a16="http://schemas.microsoft.com/office/drawing/2014/main" id="{A443719C-8000-BD49-BB6D-5C0FE13F9852}"/>
                </a:ext>
              </a:extLst>
            </p:cNvPr>
            <p:cNvCxnSpPr/>
            <p:nvPr/>
          </p:nvCxnSpPr>
          <p:spPr>
            <a:xfrm flipV="1">
              <a:off x="10316129" y="4949726"/>
              <a:ext cx="0" cy="6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6" name="直接连接符 266">
              <a:extLst>
                <a:ext uri="{FF2B5EF4-FFF2-40B4-BE49-F238E27FC236}">
                  <a16:creationId xmlns:a16="http://schemas.microsoft.com/office/drawing/2014/main" id="{10B67ED7-7C65-0A41-AD47-76735B998BD7}"/>
                </a:ext>
              </a:extLst>
            </p:cNvPr>
            <p:cNvCxnSpPr/>
            <p:nvPr/>
          </p:nvCxnSpPr>
          <p:spPr>
            <a:xfrm flipV="1">
              <a:off x="10234039" y="5487409"/>
              <a:ext cx="353975" cy="10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7" name="直接连接符 267">
              <a:extLst>
                <a:ext uri="{FF2B5EF4-FFF2-40B4-BE49-F238E27FC236}">
                  <a16:creationId xmlns:a16="http://schemas.microsoft.com/office/drawing/2014/main" id="{548F6190-DC24-6949-9C86-43435684E751}"/>
                </a:ext>
              </a:extLst>
            </p:cNvPr>
            <p:cNvCxnSpPr/>
            <p:nvPr/>
          </p:nvCxnSpPr>
          <p:spPr>
            <a:xfrm>
              <a:off x="10509483" y="5626870"/>
              <a:ext cx="70773" cy="0"/>
            </a:xfrm>
            <a:prstGeom prst="line">
              <a:avLst/>
            </a:prstGeom>
          </p:spPr>
          <p:style>
            <a:lnRef idx="1">
              <a:schemeClr val="accent1"/>
            </a:lnRef>
            <a:fillRef idx="0">
              <a:schemeClr val="accent1"/>
            </a:fillRef>
            <a:effectRef idx="0">
              <a:schemeClr val="accent1"/>
            </a:effectRef>
            <a:fontRef idx="minor">
              <a:schemeClr val="tx1"/>
            </a:fontRef>
          </p:style>
        </p:cxnSp>
        <p:pic>
          <p:nvPicPr>
            <p:cNvPr id="488"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04168" y="5562726"/>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492"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03307" y="5376447"/>
              <a:ext cx="122517" cy="141625"/>
            </a:xfrm>
            <a:prstGeom prst="rect">
              <a:avLst/>
            </a:prstGeom>
            <a:ln/>
          </p:spPr>
          <p:style>
            <a:lnRef idx="1">
              <a:schemeClr val="accent3"/>
            </a:lnRef>
            <a:fillRef idx="2">
              <a:schemeClr val="accent3"/>
            </a:fillRef>
            <a:effectRef idx="1">
              <a:schemeClr val="accent3"/>
            </a:effectRef>
            <a:fontRef idx="minor">
              <a:schemeClr val="dk1"/>
            </a:fontRef>
          </p:style>
        </p:pic>
        <p:pic>
          <p:nvPicPr>
            <p:cNvPr id="493"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98139" y="5182476"/>
              <a:ext cx="122517" cy="141625"/>
            </a:xfrm>
            <a:prstGeom prst="rect">
              <a:avLst/>
            </a:prstGeom>
            <a:ln/>
          </p:spPr>
          <p:style>
            <a:lnRef idx="1">
              <a:schemeClr val="accent3"/>
            </a:lnRef>
            <a:fillRef idx="2">
              <a:schemeClr val="accent3"/>
            </a:fillRef>
            <a:effectRef idx="1">
              <a:schemeClr val="accent3"/>
            </a:effectRef>
            <a:fontRef idx="minor">
              <a:schemeClr val="dk1"/>
            </a:fontRef>
          </p:style>
        </p:pic>
        <p:cxnSp>
          <p:nvCxnSpPr>
            <p:cNvPr id="494" name="直接连接符 274">
              <a:extLst>
                <a:ext uri="{FF2B5EF4-FFF2-40B4-BE49-F238E27FC236}">
                  <a16:creationId xmlns:a16="http://schemas.microsoft.com/office/drawing/2014/main" id="{7612DE36-84AB-CD4C-B30B-4210A49EA887}"/>
                </a:ext>
              </a:extLst>
            </p:cNvPr>
            <p:cNvCxnSpPr/>
            <p:nvPr/>
          </p:nvCxnSpPr>
          <p:spPr>
            <a:xfrm>
              <a:off x="10507827" y="5307555"/>
              <a:ext cx="707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5" name="直接连接符 306">
              <a:extLst>
                <a:ext uri="{FF2B5EF4-FFF2-40B4-BE49-F238E27FC236}">
                  <a16:creationId xmlns:a16="http://schemas.microsoft.com/office/drawing/2014/main" id="{4107815C-BAFF-B240-8F5B-D56C4F245280}"/>
                </a:ext>
              </a:extLst>
            </p:cNvPr>
            <p:cNvCxnSpPr/>
            <p:nvPr/>
          </p:nvCxnSpPr>
          <p:spPr>
            <a:xfrm>
              <a:off x="10502938" y="5307555"/>
              <a:ext cx="4889" cy="325983"/>
            </a:xfrm>
            <a:prstGeom prst="line">
              <a:avLst/>
            </a:prstGeom>
          </p:spPr>
          <p:style>
            <a:lnRef idx="1">
              <a:schemeClr val="accent1"/>
            </a:lnRef>
            <a:fillRef idx="0">
              <a:schemeClr val="accent1"/>
            </a:fillRef>
            <a:effectRef idx="0">
              <a:schemeClr val="accent1"/>
            </a:effectRef>
            <a:fontRef idx="minor">
              <a:schemeClr val="tx1"/>
            </a:fontRef>
          </p:style>
        </p:cxnSp>
        <p:sp>
          <p:nvSpPr>
            <p:cNvPr id="496" name="TextBox 310">
              <a:extLst>
                <a:ext uri="{FF2B5EF4-FFF2-40B4-BE49-F238E27FC236}">
                  <a16:creationId xmlns:a16="http://schemas.microsoft.com/office/drawing/2014/main" id="{6EC385B1-F9FD-F845-9D24-0226C7D5CE8E}"/>
                </a:ext>
              </a:extLst>
            </p:cNvPr>
            <p:cNvSpPr txBox="1"/>
            <p:nvPr/>
          </p:nvSpPr>
          <p:spPr>
            <a:xfrm>
              <a:off x="10689049" y="5395076"/>
              <a:ext cx="455087"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497" name="TextBox 310">
              <a:extLst>
                <a:ext uri="{FF2B5EF4-FFF2-40B4-BE49-F238E27FC236}">
                  <a16:creationId xmlns:a16="http://schemas.microsoft.com/office/drawing/2014/main" id="{6EC385B1-F9FD-F845-9D24-0226C7D5CE8E}"/>
                </a:ext>
              </a:extLst>
            </p:cNvPr>
            <p:cNvSpPr txBox="1"/>
            <p:nvPr/>
          </p:nvSpPr>
          <p:spPr>
            <a:xfrm>
              <a:off x="10689050" y="5575835"/>
              <a:ext cx="455086"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cxnSp>
          <p:nvCxnSpPr>
            <p:cNvPr id="498" name="直接连接符 497"/>
            <p:cNvCxnSpPr/>
            <p:nvPr/>
          </p:nvCxnSpPr>
          <p:spPr>
            <a:xfrm flipV="1">
              <a:off x="11025200" y="5714834"/>
              <a:ext cx="321180" cy="1"/>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99" name="直接连接符 353">
              <a:extLst>
                <a:ext uri="{FF2B5EF4-FFF2-40B4-BE49-F238E27FC236}">
                  <a16:creationId xmlns:a16="http://schemas.microsoft.com/office/drawing/2014/main" id="{A443719C-8000-BD49-BB6D-5C0FE13F9852}"/>
                </a:ext>
              </a:extLst>
            </p:cNvPr>
            <p:cNvCxnSpPr/>
            <p:nvPr/>
          </p:nvCxnSpPr>
          <p:spPr>
            <a:xfrm flipV="1">
              <a:off x="11144137" y="4949726"/>
              <a:ext cx="0" cy="188324"/>
            </a:xfrm>
            <a:prstGeom prst="line">
              <a:avLst/>
            </a:prstGeom>
          </p:spPr>
          <p:style>
            <a:lnRef idx="1">
              <a:schemeClr val="accent1"/>
            </a:lnRef>
            <a:fillRef idx="0">
              <a:schemeClr val="accent1"/>
            </a:fillRef>
            <a:effectRef idx="0">
              <a:schemeClr val="accent1"/>
            </a:effectRef>
            <a:fontRef idx="minor">
              <a:schemeClr val="tx1"/>
            </a:fontRef>
          </p:style>
        </p:cxnSp>
        <p:sp>
          <p:nvSpPr>
            <p:cNvPr id="500" name="TextBox 276">
              <a:extLst>
                <a:ext uri="{FF2B5EF4-FFF2-40B4-BE49-F238E27FC236}">
                  <a16:creationId xmlns:a16="http://schemas.microsoft.com/office/drawing/2014/main" id="{4637792C-A6E1-EB43-B6D1-94175B3C3C87}"/>
                </a:ext>
              </a:extLst>
            </p:cNvPr>
            <p:cNvSpPr txBox="1"/>
            <p:nvPr/>
          </p:nvSpPr>
          <p:spPr>
            <a:xfrm>
              <a:off x="10667555" y="3909792"/>
              <a:ext cx="682085"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501" name="TextBox 279">
              <a:extLst>
                <a:ext uri="{FF2B5EF4-FFF2-40B4-BE49-F238E27FC236}">
                  <a16:creationId xmlns:a16="http://schemas.microsoft.com/office/drawing/2014/main" id="{C48D23B7-7B95-3A47-A834-F6243CBCD622}"/>
                </a:ext>
              </a:extLst>
            </p:cNvPr>
            <p:cNvSpPr txBox="1"/>
            <p:nvPr/>
          </p:nvSpPr>
          <p:spPr>
            <a:xfrm>
              <a:off x="10657190" y="3682650"/>
              <a:ext cx="635110"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Administrator</a:t>
              </a:r>
              <a:endParaRPr lang="zh-CN" altLang="en-US" sz="600" dirty="0">
                <a:solidFill>
                  <a:schemeClr val="tx1">
                    <a:lumMod val="85000"/>
                    <a:lumOff val="15000"/>
                  </a:schemeClr>
                </a:solidFill>
                <a:latin typeface="+mn-ea"/>
              </a:endParaRPr>
            </a:p>
          </p:txBody>
        </p:sp>
        <p:sp>
          <p:nvSpPr>
            <p:cNvPr id="502" name="TextBox 280">
              <a:extLst>
                <a:ext uri="{FF2B5EF4-FFF2-40B4-BE49-F238E27FC236}">
                  <a16:creationId xmlns:a16="http://schemas.microsoft.com/office/drawing/2014/main" id="{D440ABC4-D477-3C4D-B5DF-1C77A7B672CE}"/>
                </a:ext>
              </a:extLst>
            </p:cNvPr>
            <p:cNvSpPr txBox="1"/>
            <p:nvPr/>
          </p:nvSpPr>
          <p:spPr>
            <a:xfrm>
              <a:off x="10667555" y="4106391"/>
              <a:ext cx="643608" cy="276999"/>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a:p>
              <a:r>
                <a:rPr lang="en-US" altLang="zh-CN" sz="600" dirty="0">
                  <a:solidFill>
                    <a:schemeClr val="tx1">
                      <a:lumMod val="85000"/>
                      <a:lumOff val="15000"/>
                    </a:schemeClr>
                  </a:solidFill>
                  <a:latin typeface="+mn-ea"/>
                </a:rPr>
                <a:t> </a:t>
              </a:r>
            </a:p>
          </p:txBody>
        </p:sp>
        <p:sp>
          <p:nvSpPr>
            <p:cNvPr id="503" name="TextBox 502">
              <a:extLst>
                <a:ext uri="{FF2B5EF4-FFF2-40B4-BE49-F238E27FC236}">
                  <a16:creationId xmlns:a16="http://schemas.microsoft.com/office/drawing/2014/main" id="{8554CC51-D567-C34D-B95A-526C265E56FC}"/>
                </a:ext>
              </a:extLst>
            </p:cNvPr>
            <p:cNvSpPr txBox="1"/>
            <p:nvPr/>
          </p:nvSpPr>
          <p:spPr>
            <a:xfrm>
              <a:off x="10672722" y="4346816"/>
              <a:ext cx="643608"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504" name="圆角矩形 503"/>
            <p:cNvSpPr/>
            <p:nvPr/>
          </p:nvSpPr>
          <p:spPr>
            <a:xfrm>
              <a:off x="6558472" y="3628111"/>
              <a:ext cx="841314" cy="73501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lumMod val="85000"/>
                    <a:lumOff val="15000"/>
                  </a:schemeClr>
                </a:solidFill>
                <a:latin typeface="+mn-ea"/>
                <a:cs typeface="+mn-ea"/>
                <a:sym typeface="+mn-lt"/>
              </a:endParaRPr>
            </a:p>
          </p:txBody>
        </p:sp>
        <p:sp>
          <p:nvSpPr>
            <p:cNvPr id="505" name="圆角矩形 504">
              <a:extLst>
                <a:ext uri="{FF2B5EF4-FFF2-40B4-BE49-F238E27FC236}">
                  <a16:creationId xmlns:a16="http://schemas.microsoft.com/office/drawing/2014/main" id="{C2481C31-012D-0843-8A3D-7571023B6C19}"/>
                </a:ext>
              </a:extLst>
            </p:cNvPr>
            <p:cNvSpPr/>
            <p:nvPr/>
          </p:nvSpPr>
          <p:spPr>
            <a:xfrm>
              <a:off x="7865564" y="3653143"/>
              <a:ext cx="976568" cy="163937"/>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00" dirty="0">
                  <a:solidFill>
                    <a:schemeClr val="tx1">
                      <a:lumMod val="85000"/>
                      <a:lumOff val="15000"/>
                    </a:schemeClr>
                  </a:solidFill>
                  <a:latin typeface="+mn-ea"/>
                </a:rPr>
                <a:t>DEMS</a:t>
              </a:r>
              <a:endParaRPr lang="zh-CN" altLang="en-US" sz="600" dirty="0">
                <a:solidFill>
                  <a:schemeClr val="tx1">
                    <a:lumMod val="85000"/>
                    <a:lumOff val="15000"/>
                  </a:schemeClr>
                </a:solidFill>
                <a:latin typeface="+mn-ea"/>
              </a:endParaRPr>
            </a:p>
          </p:txBody>
        </p:sp>
        <p:sp>
          <p:nvSpPr>
            <p:cNvPr id="506" name="圆角矩形 505">
              <a:extLst>
                <a:ext uri="{FF2B5EF4-FFF2-40B4-BE49-F238E27FC236}">
                  <a16:creationId xmlns:a16="http://schemas.microsoft.com/office/drawing/2014/main" id="{C2481C31-012D-0843-8A3D-7571023B6C19}"/>
                </a:ext>
              </a:extLst>
            </p:cNvPr>
            <p:cNvSpPr/>
            <p:nvPr/>
          </p:nvSpPr>
          <p:spPr>
            <a:xfrm>
              <a:off x="9416931" y="3645621"/>
              <a:ext cx="804915" cy="202797"/>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00" dirty="0">
                  <a:solidFill>
                    <a:schemeClr val="tx1">
                      <a:lumMod val="85000"/>
                      <a:lumOff val="15000"/>
                    </a:schemeClr>
                  </a:solidFill>
                  <a:latin typeface="+mn-ea"/>
                </a:rPr>
                <a:t>Data Storage Server</a:t>
              </a:r>
            </a:p>
          </p:txBody>
        </p:sp>
        <p:cxnSp>
          <p:nvCxnSpPr>
            <p:cNvPr id="556" name="直接连接符 307">
              <a:extLst>
                <a:ext uri="{FF2B5EF4-FFF2-40B4-BE49-F238E27FC236}">
                  <a16:creationId xmlns:a16="http://schemas.microsoft.com/office/drawing/2014/main" id="{8799A41F-0EAC-084D-B065-CA3E6C733ADF}"/>
                </a:ext>
              </a:extLst>
            </p:cNvPr>
            <p:cNvCxnSpPr/>
            <p:nvPr/>
          </p:nvCxnSpPr>
          <p:spPr>
            <a:xfrm>
              <a:off x="4207717" y="2420888"/>
              <a:ext cx="3096903" cy="10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7" name="直接连接符 353">
              <a:extLst>
                <a:ext uri="{FF2B5EF4-FFF2-40B4-BE49-F238E27FC236}">
                  <a16:creationId xmlns:a16="http://schemas.microsoft.com/office/drawing/2014/main" id="{A443719C-8000-BD49-BB6D-5C0FE13F9852}"/>
                </a:ext>
              </a:extLst>
            </p:cNvPr>
            <p:cNvCxnSpPr/>
            <p:nvPr/>
          </p:nvCxnSpPr>
          <p:spPr>
            <a:xfrm flipV="1">
              <a:off x="4207717" y="2430969"/>
              <a:ext cx="0" cy="6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9" name="直接连接符 353">
              <a:extLst>
                <a:ext uri="{FF2B5EF4-FFF2-40B4-BE49-F238E27FC236}">
                  <a16:creationId xmlns:a16="http://schemas.microsoft.com/office/drawing/2014/main" id="{A443719C-8000-BD49-BB6D-5C0FE13F9852}"/>
                </a:ext>
              </a:extLst>
            </p:cNvPr>
            <p:cNvCxnSpPr/>
            <p:nvPr/>
          </p:nvCxnSpPr>
          <p:spPr>
            <a:xfrm flipV="1">
              <a:off x="7320136" y="2429727"/>
              <a:ext cx="0" cy="652400"/>
            </a:xfrm>
            <a:prstGeom prst="line">
              <a:avLst/>
            </a:prstGeom>
          </p:spPr>
          <p:style>
            <a:lnRef idx="1">
              <a:schemeClr val="accent1"/>
            </a:lnRef>
            <a:fillRef idx="0">
              <a:schemeClr val="accent1"/>
            </a:fillRef>
            <a:effectRef idx="0">
              <a:schemeClr val="accent1"/>
            </a:effectRef>
            <a:fontRef idx="minor">
              <a:schemeClr val="tx1"/>
            </a:fontRef>
          </p:style>
        </p:cxnSp>
        <p:pic>
          <p:nvPicPr>
            <p:cNvPr id="563" name="Picture 238" descr="E:\goldmsg\图库\设备\交换机.png">
              <a:extLst>
                <a:ext uri="{FF2B5EF4-FFF2-40B4-BE49-F238E27FC236}">
                  <a16:creationId xmlns:a16="http://schemas.microsoft.com/office/drawing/2014/main" id="{251EC55A-2533-EA45-9A0F-440FEA9160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5507" y="2967410"/>
              <a:ext cx="175048" cy="190734"/>
            </a:xfrm>
            <a:prstGeom prst="rect">
              <a:avLst/>
            </a:prstGeom>
            <a:noFill/>
            <a:extLst>
              <a:ext uri="{909E8E84-426E-40DD-AFC4-6F175D3DCCD1}">
                <a14:hiddenFill xmlns:a14="http://schemas.microsoft.com/office/drawing/2010/main">
                  <a:solidFill>
                    <a:srgbClr val="FFFFFF"/>
                  </a:solidFill>
                </a14:hiddenFill>
              </a:ext>
            </a:extLst>
          </p:spPr>
        </p:pic>
        <p:pic>
          <p:nvPicPr>
            <p:cNvPr id="564" name="Picture 238" descr="E:\goldmsg\图库\设备\交换机.png">
              <a:extLst>
                <a:ext uri="{FF2B5EF4-FFF2-40B4-BE49-F238E27FC236}">
                  <a16:creationId xmlns:a16="http://schemas.microsoft.com/office/drawing/2014/main" id="{251EC55A-2533-EA45-9A0F-440FEA9160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7096" y="2955129"/>
              <a:ext cx="175048" cy="190734"/>
            </a:xfrm>
            <a:prstGeom prst="rect">
              <a:avLst/>
            </a:prstGeom>
            <a:noFill/>
            <a:extLst>
              <a:ext uri="{909E8E84-426E-40DD-AFC4-6F175D3DCCD1}">
                <a14:hiddenFill xmlns:a14="http://schemas.microsoft.com/office/drawing/2010/main">
                  <a:solidFill>
                    <a:srgbClr val="FFFFFF"/>
                  </a:solidFill>
                </a14:hiddenFill>
              </a:ext>
            </a:extLst>
          </p:spPr>
        </p:pic>
        <p:cxnSp>
          <p:nvCxnSpPr>
            <p:cNvPr id="565" name="直接连接符 353">
              <a:extLst>
                <a:ext uri="{FF2B5EF4-FFF2-40B4-BE49-F238E27FC236}">
                  <a16:creationId xmlns:a16="http://schemas.microsoft.com/office/drawing/2014/main" id="{A443719C-8000-BD49-BB6D-5C0FE13F9852}"/>
                </a:ext>
              </a:extLst>
            </p:cNvPr>
            <p:cNvCxnSpPr>
              <a:stCxn id="566" idx="2"/>
            </p:cNvCxnSpPr>
            <p:nvPr/>
          </p:nvCxnSpPr>
          <p:spPr>
            <a:xfrm flipV="1">
              <a:off x="5756168" y="2194366"/>
              <a:ext cx="549" cy="269911"/>
            </a:xfrm>
            <a:prstGeom prst="line">
              <a:avLst/>
            </a:prstGeom>
          </p:spPr>
          <p:style>
            <a:lnRef idx="1">
              <a:schemeClr val="accent1"/>
            </a:lnRef>
            <a:fillRef idx="0">
              <a:schemeClr val="accent1"/>
            </a:fillRef>
            <a:effectRef idx="0">
              <a:schemeClr val="accent1"/>
            </a:effectRef>
            <a:fontRef idx="minor">
              <a:schemeClr val="tx1"/>
            </a:fontRef>
          </p:style>
        </p:cxnSp>
        <p:pic>
          <p:nvPicPr>
            <p:cNvPr id="566" name="Picture 238" descr="E:\goldmsg\图库\设备\交换机.png">
              <a:extLst>
                <a:ext uri="{FF2B5EF4-FFF2-40B4-BE49-F238E27FC236}">
                  <a16:creationId xmlns:a16="http://schemas.microsoft.com/office/drawing/2014/main" id="{251EC55A-2533-EA45-9A0F-440FEA9160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8644" y="2273543"/>
              <a:ext cx="175048" cy="190734"/>
            </a:xfrm>
            <a:prstGeom prst="rect">
              <a:avLst/>
            </a:prstGeom>
            <a:noFill/>
            <a:extLst>
              <a:ext uri="{909E8E84-426E-40DD-AFC4-6F175D3DCCD1}">
                <a14:hiddenFill xmlns:a14="http://schemas.microsoft.com/office/drawing/2010/main">
                  <a:solidFill>
                    <a:srgbClr val="FFFFFF"/>
                  </a:solidFill>
                </a14:hiddenFill>
              </a:ext>
            </a:extLst>
          </p:spPr>
        </p:pic>
        <p:sp>
          <p:nvSpPr>
            <p:cNvPr id="573" name="TextBox 256">
              <a:extLst>
                <a:ext uri="{FF2B5EF4-FFF2-40B4-BE49-F238E27FC236}">
                  <a16:creationId xmlns:a16="http://schemas.microsoft.com/office/drawing/2014/main" id="{0B393583-5216-F243-A50D-82A4E0620A8C}"/>
                </a:ext>
              </a:extLst>
            </p:cNvPr>
            <p:cNvSpPr txBox="1"/>
            <p:nvPr/>
          </p:nvSpPr>
          <p:spPr>
            <a:xfrm>
              <a:off x="4816621" y="1443553"/>
              <a:ext cx="744114"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Database Server  </a:t>
              </a:r>
            </a:p>
          </p:txBody>
        </p:sp>
        <p:sp>
          <p:nvSpPr>
            <p:cNvPr id="574" name="TextBox 257">
              <a:extLst>
                <a:ext uri="{FF2B5EF4-FFF2-40B4-BE49-F238E27FC236}">
                  <a16:creationId xmlns:a16="http://schemas.microsoft.com/office/drawing/2014/main" id="{B37F1510-19D9-7E49-9D11-132F55B3C784}"/>
                </a:ext>
              </a:extLst>
            </p:cNvPr>
            <p:cNvSpPr txBox="1"/>
            <p:nvPr/>
          </p:nvSpPr>
          <p:spPr>
            <a:xfrm>
              <a:off x="5393818" y="1443553"/>
              <a:ext cx="558166"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WEB</a:t>
              </a:r>
              <a:r>
                <a:rPr lang="zh-CN" altLang="en-US" sz="600" dirty="0">
                  <a:solidFill>
                    <a:schemeClr val="tx1">
                      <a:lumMod val="85000"/>
                      <a:lumOff val="15000"/>
                    </a:schemeClr>
                  </a:solidFill>
                  <a:latin typeface="+mn-ea"/>
                </a:rPr>
                <a:t> </a:t>
              </a:r>
              <a:r>
                <a:rPr lang="en-US" altLang="zh-CN" sz="600" dirty="0">
                  <a:solidFill>
                    <a:schemeClr val="tx1">
                      <a:lumMod val="85000"/>
                      <a:lumOff val="15000"/>
                    </a:schemeClr>
                  </a:solidFill>
                  <a:latin typeface="+mn-ea"/>
                </a:rPr>
                <a:t>Server</a:t>
              </a:r>
              <a:endParaRPr lang="zh-CN" altLang="en-US" sz="600" dirty="0">
                <a:solidFill>
                  <a:schemeClr val="tx1">
                    <a:lumMod val="85000"/>
                    <a:lumOff val="15000"/>
                  </a:schemeClr>
                </a:solidFill>
                <a:latin typeface="+mn-ea"/>
              </a:endParaRPr>
            </a:p>
          </p:txBody>
        </p:sp>
        <p:sp>
          <p:nvSpPr>
            <p:cNvPr id="575" name="TextBox 258">
              <a:extLst>
                <a:ext uri="{FF2B5EF4-FFF2-40B4-BE49-F238E27FC236}">
                  <a16:creationId xmlns:a16="http://schemas.microsoft.com/office/drawing/2014/main" id="{12BBE760-C0D9-9D43-B5A7-96C95B1D1AD5}"/>
                </a:ext>
              </a:extLst>
            </p:cNvPr>
            <p:cNvSpPr txBox="1"/>
            <p:nvPr/>
          </p:nvSpPr>
          <p:spPr>
            <a:xfrm>
              <a:off x="5823881" y="1427134"/>
              <a:ext cx="776175"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Application Server</a:t>
              </a:r>
              <a:endParaRPr lang="zh-CN" altLang="en-US" sz="600" dirty="0">
                <a:solidFill>
                  <a:schemeClr val="tx1">
                    <a:lumMod val="85000"/>
                    <a:lumOff val="15000"/>
                  </a:schemeClr>
                </a:solidFill>
                <a:latin typeface="+mn-ea"/>
              </a:endParaRPr>
            </a:p>
          </p:txBody>
        </p:sp>
        <p:cxnSp>
          <p:nvCxnSpPr>
            <p:cNvPr id="576" name="直接连接符 266">
              <a:extLst>
                <a:ext uri="{FF2B5EF4-FFF2-40B4-BE49-F238E27FC236}">
                  <a16:creationId xmlns:a16="http://schemas.microsoft.com/office/drawing/2014/main" id="{10B67ED7-7C65-0A41-AD47-76735B998BD7}"/>
                </a:ext>
              </a:extLst>
            </p:cNvPr>
            <p:cNvCxnSpPr/>
            <p:nvPr/>
          </p:nvCxnSpPr>
          <p:spPr>
            <a:xfrm>
              <a:off x="7814162" y="1632820"/>
              <a:ext cx="954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7" name="直接连接符 267">
              <a:extLst>
                <a:ext uri="{FF2B5EF4-FFF2-40B4-BE49-F238E27FC236}">
                  <a16:creationId xmlns:a16="http://schemas.microsoft.com/office/drawing/2014/main" id="{548F6190-DC24-6949-9C86-43435684E751}"/>
                </a:ext>
              </a:extLst>
            </p:cNvPr>
            <p:cNvCxnSpPr/>
            <p:nvPr/>
          </p:nvCxnSpPr>
          <p:spPr>
            <a:xfrm>
              <a:off x="7814162" y="1868598"/>
              <a:ext cx="95474" cy="0"/>
            </a:xfrm>
            <a:prstGeom prst="line">
              <a:avLst/>
            </a:prstGeom>
          </p:spPr>
          <p:style>
            <a:lnRef idx="1">
              <a:schemeClr val="accent1"/>
            </a:lnRef>
            <a:fillRef idx="0">
              <a:schemeClr val="accent1"/>
            </a:fillRef>
            <a:effectRef idx="0">
              <a:schemeClr val="accent1"/>
            </a:effectRef>
            <a:fontRef idx="minor">
              <a:schemeClr val="tx1"/>
            </a:fontRef>
          </p:style>
        </p:cxnSp>
        <p:pic>
          <p:nvPicPr>
            <p:cNvPr id="578" name="Picture 3">
              <a:extLst>
                <a:ext uri="{FF2B5EF4-FFF2-40B4-BE49-F238E27FC236}">
                  <a16:creationId xmlns:a16="http://schemas.microsoft.com/office/drawing/2014/main" id="{9BD18105-06FD-4A47-B86E-618FC2D310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8847" y="1769306"/>
              <a:ext cx="165277" cy="191053"/>
            </a:xfrm>
            <a:prstGeom prst="rect">
              <a:avLst/>
            </a:prstGeom>
            <a:ln/>
          </p:spPr>
          <p:style>
            <a:lnRef idx="1">
              <a:schemeClr val="accent3"/>
            </a:lnRef>
            <a:fillRef idx="2">
              <a:schemeClr val="accent3"/>
            </a:fillRef>
            <a:effectRef idx="1">
              <a:schemeClr val="accent3"/>
            </a:effectRef>
            <a:fontRef idx="minor">
              <a:schemeClr val="dk1"/>
            </a:fontRef>
          </p:style>
        </p:pic>
        <p:pic>
          <p:nvPicPr>
            <p:cNvPr id="579" name="Picture 3">
              <a:extLst>
                <a:ext uri="{FF2B5EF4-FFF2-40B4-BE49-F238E27FC236}">
                  <a16:creationId xmlns:a16="http://schemas.microsoft.com/office/drawing/2014/main" id="{E2F58156-796E-5842-8241-B0C6FFBD23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7986" y="1532817"/>
              <a:ext cx="165277" cy="191053"/>
            </a:xfrm>
            <a:prstGeom prst="rect">
              <a:avLst/>
            </a:prstGeom>
            <a:ln/>
          </p:spPr>
          <p:style>
            <a:lnRef idx="1">
              <a:schemeClr val="accent3"/>
            </a:lnRef>
            <a:fillRef idx="2">
              <a:schemeClr val="accent3"/>
            </a:fillRef>
            <a:effectRef idx="1">
              <a:schemeClr val="accent3"/>
            </a:effectRef>
            <a:fontRef idx="minor">
              <a:schemeClr val="dk1"/>
            </a:fontRef>
          </p:style>
        </p:pic>
        <p:pic>
          <p:nvPicPr>
            <p:cNvPr id="580" name="Picture 3">
              <a:extLst>
                <a:ext uri="{FF2B5EF4-FFF2-40B4-BE49-F238E27FC236}">
                  <a16:creationId xmlns:a16="http://schemas.microsoft.com/office/drawing/2014/main" id="{41EC3967-E947-E049-87E2-152AC887AB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2819" y="1298677"/>
              <a:ext cx="165277" cy="191053"/>
            </a:xfrm>
            <a:prstGeom prst="rect">
              <a:avLst/>
            </a:prstGeom>
            <a:ln/>
          </p:spPr>
          <p:style>
            <a:lnRef idx="1">
              <a:schemeClr val="accent3"/>
            </a:lnRef>
            <a:fillRef idx="2">
              <a:schemeClr val="accent3"/>
            </a:fillRef>
            <a:effectRef idx="1">
              <a:schemeClr val="accent3"/>
            </a:effectRef>
            <a:fontRef idx="minor">
              <a:schemeClr val="dk1"/>
            </a:fontRef>
          </p:style>
        </p:pic>
        <p:cxnSp>
          <p:nvCxnSpPr>
            <p:cNvPr id="581" name="直接连接符 274">
              <a:extLst>
                <a:ext uri="{FF2B5EF4-FFF2-40B4-BE49-F238E27FC236}">
                  <a16:creationId xmlns:a16="http://schemas.microsoft.com/office/drawing/2014/main" id="{7612DE36-84AB-CD4C-B30B-4210A49EA887}"/>
                </a:ext>
              </a:extLst>
            </p:cNvPr>
            <p:cNvCxnSpPr/>
            <p:nvPr/>
          </p:nvCxnSpPr>
          <p:spPr>
            <a:xfrm>
              <a:off x="7812506" y="1423756"/>
              <a:ext cx="95474" cy="0"/>
            </a:xfrm>
            <a:prstGeom prst="line">
              <a:avLst/>
            </a:prstGeom>
          </p:spPr>
          <p:style>
            <a:lnRef idx="1">
              <a:schemeClr val="accent1"/>
            </a:lnRef>
            <a:fillRef idx="0">
              <a:schemeClr val="accent1"/>
            </a:fillRef>
            <a:effectRef idx="0">
              <a:schemeClr val="accent1"/>
            </a:effectRef>
            <a:fontRef idx="minor">
              <a:schemeClr val="tx1"/>
            </a:fontRef>
          </p:style>
        </p:cxnSp>
        <p:pic>
          <p:nvPicPr>
            <p:cNvPr id="582" name="Picture 12" descr="storageArray2">
              <a:extLst>
                <a:ext uri="{FF2B5EF4-FFF2-40B4-BE49-F238E27FC236}">
                  <a16:creationId xmlns:a16="http://schemas.microsoft.com/office/drawing/2014/main" id="{C27D6DEF-176B-A44E-B7D8-BB581ECE5E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0743" y="1628533"/>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 name="Picture 12" descr="storageArray2">
              <a:extLst>
                <a:ext uri="{FF2B5EF4-FFF2-40B4-BE49-F238E27FC236}">
                  <a16:creationId xmlns:a16="http://schemas.microsoft.com/office/drawing/2014/main" id="{085D03D6-3D87-0F48-9C7E-B48E1822B5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3699" y="1609774"/>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 name="Picture 12" descr="storageArray2">
              <a:extLst>
                <a:ext uri="{FF2B5EF4-FFF2-40B4-BE49-F238E27FC236}">
                  <a16:creationId xmlns:a16="http://schemas.microsoft.com/office/drawing/2014/main" id="{A36D4587-03E6-1D40-BE7E-0A95B2E978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6983" y="1621834"/>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 name="圆角矩形 584">
              <a:extLst>
                <a:ext uri="{FF2B5EF4-FFF2-40B4-BE49-F238E27FC236}">
                  <a16:creationId xmlns:a16="http://schemas.microsoft.com/office/drawing/2014/main" id="{043E86F3-8D41-BC49-B213-854F376FE265}"/>
                </a:ext>
              </a:extLst>
            </p:cNvPr>
            <p:cNvSpPr/>
            <p:nvPr/>
          </p:nvSpPr>
          <p:spPr>
            <a:xfrm>
              <a:off x="3895734" y="1175243"/>
              <a:ext cx="3845613" cy="93504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600">
                <a:solidFill>
                  <a:schemeClr val="tx1">
                    <a:lumMod val="85000"/>
                    <a:lumOff val="15000"/>
                  </a:schemeClr>
                </a:solidFill>
                <a:latin typeface="+mn-ea"/>
              </a:endParaRPr>
            </a:p>
          </p:txBody>
        </p:sp>
        <p:pic>
          <p:nvPicPr>
            <p:cNvPr id="586" name="图片 585">
              <a:extLst>
                <a:ext uri="{FF2B5EF4-FFF2-40B4-BE49-F238E27FC236}">
                  <a16:creationId xmlns:a16="http://schemas.microsoft.com/office/drawing/2014/main" id="{C2C69575-B923-984C-8603-5FB4E70A35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6126" y="1722031"/>
              <a:ext cx="172308" cy="178678"/>
            </a:xfrm>
            <a:prstGeom prst="rect">
              <a:avLst/>
            </a:prstGeom>
          </p:spPr>
        </p:pic>
        <p:grpSp>
          <p:nvGrpSpPr>
            <p:cNvPr id="587" name="组合 586">
              <a:extLst>
                <a:ext uri="{FF2B5EF4-FFF2-40B4-BE49-F238E27FC236}">
                  <a16:creationId xmlns:a16="http://schemas.microsoft.com/office/drawing/2014/main" id="{A13CD9FE-17BF-D645-8612-44E6D3C0EEDA}"/>
                </a:ext>
              </a:extLst>
            </p:cNvPr>
            <p:cNvGrpSpPr/>
            <p:nvPr/>
          </p:nvGrpSpPr>
          <p:grpSpPr>
            <a:xfrm>
              <a:off x="6993868" y="1567671"/>
              <a:ext cx="461303" cy="416272"/>
              <a:chOff x="6309743" y="1104088"/>
              <a:chExt cx="749352" cy="606450"/>
            </a:xfrm>
          </p:grpSpPr>
          <p:pic>
            <p:nvPicPr>
              <p:cNvPr id="689"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9743" y="1104088"/>
                <a:ext cx="185870" cy="34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 name="Picture 12" descr="storageArray2">
                <a:extLst>
                  <a:ext uri="{FF2B5EF4-FFF2-40B4-BE49-F238E27FC236}">
                    <a16:creationId xmlns:a16="http://schemas.microsoft.com/office/drawing/2014/main" id="{2C851378-0A45-2945-BE5B-1534067E2A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0276" y="1104110"/>
                <a:ext cx="185870" cy="34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1" name="直接连接符 296">
                <a:extLst>
                  <a:ext uri="{FF2B5EF4-FFF2-40B4-BE49-F238E27FC236}">
                    <a16:creationId xmlns:a16="http://schemas.microsoft.com/office/drawing/2014/main" id="{AC025454-A9BA-A348-8DE8-DE69FCFF8E59}"/>
                  </a:ext>
                </a:extLst>
              </p:cNvPr>
              <p:cNvCxnSpPr>
                <a:stCxn id="689" idx="3"/>
                <a:endCxn id="690" idx="1"/>
              </p:cNvCxnSpPr>
              <p:nvPr/>
            </p:nvCxnSpPr>
            <p:spPr>
              <a:xfrm>
                <a:off x="6495613" y="1278002"/>
                <a:ext cx="54663" cy="22"/>
              </a:xfrm>
              <a:prstGeom prst="line">
                <a:avLst/>
              </a:prstGeom>
            </p:spPr>
            <p:style>
              <a:lnRef idx="1">
                <a:schemeClr val="accent1"/>
              </a:lnRef>
              <a:fillRef idx="0">
                <a:schemeClr val="accent1"/>
              </a:fillRef>
              <a:effectRef idx="0">
                <a:schemeClr val="accent1"/>
              </a:effectRef>
              <a:fontRef idx="minor">
                <a:schemeClr val="tx1"/>
              </a:fontRef>
            </p:style>
          </p:cxnSp>
          <p:pic>
            <p:nvPicPr>
              <p:cNvPr id="692" name="图片 691">
                <a:extLst>
                  <a:ext uri="{FF2B5EF4-FFF2-40B4-BE49-F238E27FC236}">
                    <a16:creationId xmlns:a16="http://schemas.microsoft.com/office/drawing/2014/main" id="{168DE2E6-DB95-644C-8955-EB536C42B9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4589" y="1306447"/>
                <a:ext cx="434506" cy="404091"/>
              </a:xfrm>
              <a:prstGeom prst="rect">
                <a:avLst/>
              </a:prstGeom>
            </p:spPr>
          </p:pic>
        </p:grpSp>
        <p:cxnSp>
          <p:nvCxnSpPr>
            <p:cNvPr id="588" name="直接连接符 299">
              <a:extLst>
                <a:ext uri="{FF2B5EF4-FFF2-40B4-BE49-F238E27FC236}">
                  <a16:creationId xmlns:a16="http://schemas.microsoft.com/office/drawing/2014/main" id="{854A6FD9-3F14-664D-AAF8-E7684F18F8DB}"/>
                </a:ext>
              </a:extLst>
            </p:cNvPr>
            <p:cNvCxnSpPr/>
            <p:nvPr/>
          </p:nvCxnSpPr>
          <p:spPr>
            <a:xfrm>
              <a:off x="5762233" y="2104285"/>
              <a:ext cx="0" cy="80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9" name="直接连接符 302">
              <a:extLst>
                <a:ext uri="{FF2B5EF4-FFF2-40B4-BE49-F238E27FC236}">
                  <a16:creationId xmlns:a16="http://schemas.microsoft.com/office/drawing/2014/main" id="{8989FFF9-2BE1-AA4A-97E3-33448FACBDA3}"/>
                </a:ext>
              </a:extLst>
            </p:cNvPr>
            <p:cNvCxnSpPr/>
            <p:nvPr/>
          </p:nvCxnSpPr>
          <p:spPr>
            <a:xfrm>
              <a:off x="7812166" y="2112711"/>
              <a:ext cx="95474" cy="0"/>
            </a:xfrm>
            <a:prstGeom prst="line">
              <a:avLst/>
            </a:prstGeom>
          </p:spPr>
          <p:style>
            <a:lnRef idx="1">
              <a:schemeClr val="accent1"/>
            </a:lnRef>
            <a:fillRef idx="0">
              <a:schemeClr val="accent1"/>
            </a:fillRef>
            <a:effectRef idx="0">
              <a:schemeClr val="accent1"/>
            </a:effectRef>
            <a:fontRef idx="minor">
              <a:schemeClr val="tx1"/>
            </a:fontRef>
          </p:style>
        </p:cxnSp>
        <p:pic>
          <p:nvPicPr>
            <p:cNvPr id="590" name="Picture 3">
              <a:extLst>
                <a:ext uri="{FF2B5EF4-FFF2-40B4-BE49-F238E27FC236}">
                  <a16:creationId xmlns:a16="http://schemas.microsoft.com/office/drawing/2014/main" id="{0CFC1F97-2C87-C840-8858-C9C99F3602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7191" y="1990653"/>
              <a:ext cx="165277" cy="191053"/>
            </a:xfrm>
            <a:prstGeom prst="rect">
              <a:avLst/>
            </a:prstGeom>
            <a:ln/>
          </p:spPr>
          <p:style>
            <a:lnRef idx="1">
              <a:schemeClr val="accent3"/>
            </a:lnRef>
            <a:fillRef idx="2">
              <a:schemeClr val="accent3"/>
            </a:fillRef>
            <a:effectRef idx="1">
              <a:schemeClr val="accent3"/>
            </a:effectRef>
            <a:fontRef idx="minor">
              <a:schemeClr val="dk1"/>
            </a:fontRef>
          </p:style>
        </p:pic>
        <p:cxnSp>
          <p:nvCxnSpPr>
            <p:cNvPr id="591" name="直接连接符 306">
              <a:extLst>
                <a:ext uri="{FF2B5EF4-FFF2-40B4-BE49-F238E27FC236}">
                  <a16:creationId xmlns:a16="http://schemas.microsoft.com/office/drawing/2014/main" id="{4107815C-BAFF-B240-8F5B-D56C4F245280}"/>
                </a:ext>
              </a:extLst>
            </p:cNvPr>
            <p:cNvCxnSpPr/>
            <p:nvPr/>
          </p:nvCxnSpPr>
          <p:spPr>
            <a:xfrm>
              <a:off x="7807617" y="1423756"/>
              <a:ext cx="6546" cy="781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5" name="直接连接符 369">
              <a:extLst>
                <a:ext uri="{FF2B5EF4-FFF2-40B4-BE49-F238E27FC236}">
                  <a16:creationId xmlns:a16="http://schemas.microsoft.com/office/drawing/2014/main" id="{3583A5B4-E63E-DD4A-8D4F-B1B404CBEF7E}"/>
                </a:ext>
              </a:extLst>
            </p:cNvPr>
            <p:cNvCxnSpPr/>
            <p:nvPr/>
          </p:nvCxnSpPr>
          <p:spPr>
            <a:xfrm>
              <a:off x="5754940" y="2194422"/>
              <a:ext cx="2059222" cy="0"/>
            </a:xfrm>
            <a:prstGeom prst="line">
              <a:avLst/>
            </a:prstGeom>
          </p:spPr>
          <p:style>
            <a:lnRef idx="1">
              <a:schemeClr val="accent1"/>
            </a:lnRef>
            <a:fillRef idx="0">
              <a:schemeClr val="accent1"/>
            </a:fillRef>
            <a:effectRef idx="0">
              <a:schemeClr val="accent1"/>
            </a:effectRef>
            <a:fontRef idx="minor">
              <a:schemeClr val="tx1"/>
            </a:fontRef>
          </p:style>
        </p:cxnSp>
        <p:sp>
          <p:nvSpPr>
            <p:cNvPr id="597" name="圆角矩形 596">
              <a:extLst>
                <a:ext uri="{FF2B5EF4-FFF2-40B4-BE49-F238E27FC236}">
                  <a16:creationId xmlns:a16="http://schemas.microsoft.com/office/drawing/2014/main" id="{C2481C31-012D-0843-8A3D-7571023B6C19}"/>
                </a:ext>
              </a:extLst>
            </p:cNvPr>
            <p:cNvSpPr/>
            <p:nvPr/>
          </p:nvSpPr>
          <p:spPr>
            <a:xfrm>
              <a:off x="4027354" y="1308785"/>
              <a:ext cx="732827" cy="174233"/>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00" dirty="0">
                  <a:solidFill>
                    <a:schemeClr val="tx1">
                      <a:lumMod val="85000"/>
                      <a:lumOff val="15000"/>
                    </a:schemeClr>
                  </a:solidFill>
                  <a:latin typeface="+mn-ea"/>
                </a:rPr>
                <a:t>MVMS</a:t>
              </a:r>
              <a:endParaRPr lang="zh-CN" altLang="en-US" sz="600" dirty="0">
                <a:solidFill>
                  <a:schemeClr val="tx1">
                    <a:lumMod val="85000"/>
                    <a:lumOff val="15000"/>
                  </a:schemeClr>
                </a:solidFill>
                <a:latin typeface="+mn-ea"/>
              </a:endParaRPr>
            </a:p>
          </p:txBody>
        </p:sp>
        <p:pic>
          <p:nvPicPr>
            <p:cNvPr id="598" name="Picture 12" descr="storageArray2">
              <a:extLst>
                <a:ext uri="{FF2B5EF4-FFF2-40B4-BE49-F238E27FC236}">
                  <a16:creationId xmlns:a16="http://schemas.microsoft.com/office/drawing/2014/main" id="{EA82ED15-B2A7-BE46-A18A-CC883F09B1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046" y="1591119"/>
              <a:ext cx="159143" cy="33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0" name="圆角矩形 599"/>
            <p:cNvSpPr/>
            <p:nvPr/>
          </p:nvSpPr>
          <p:spPr>
            <a:xfrm>
              <a:off x="4903872" y="1278145"/>
              <a:ext cx="1581206" cy="73501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lumMod val="85000"/>
                    <a:lumOff val="15000"/>
                  </a:schemeClr>
                </a:solidFill>
                <a:latin typeface="+mn-ea"/>
                <a:cs typeface="+mn-ea"/>
                <a:sym typeface="+mn-lt"/>
              </a:endParaRPr>
            </a:p>
          </p:txBody>
        </p:sp>
        <p:sp>
          <p:nvSpPr>
            <p:cNvPr id="601" name="圆角矩形 600"/>
            <p:cNvSpPr/>
            <p:nvPr/>
          </p:nvSpPr>
          <p:spPr>
            <a:xfrm>
              <a:off x="6774873" y="1292893"/>
              <a:ext cx="899293" cy="73501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lumMod val="85000"/>
                    <a:lumOff val="15000"/>
                  </a:schemeClr>
                </a:solidFill>
                <a:latin typeface="+mn-ea"/>
                <a:cs typeface="+mn-ea"/>
                <a:sym typeface="+mn-lt"/>
              </a:endParaRPr>
            </a:p>
          </p:txBody>
        </p:sp>
        <p:sp>
          <p:nvSpPr>
            <p:cNvPr id="644" name="TextBox 276">
              <a:extLst>
                <a:ext uri="{FF2B5EF4-FFF2-40B4-BE49-F238E27FC236}">
                  <a16:creationId xmlns:a16="http://schemas.microsoft.com/office/drawing/2014/main" id="{4637792C-A6E1-EB43-B6D1-94175B3C3C87}"/>
                </a:ext>
              </a:extLst>
            </p:cNvPr>
            <p:cNvSpPr txBox="1"/>
            <p:nvPr/>
          </p:nvSpPr>
          <p:spPr>
            <a:xfrm>
              <a:off x="8078211" y="1557967"/>
              <a:ext cx="682085"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645" name="TextBox 279">
              <a:extLst>
                <a:ext uri="{FF2B5EF4-FFF2-40B4-BE49-F238E27FC236}">
                  <a16:creationId xmlns:a16="http://schemas.microsoft.com/office/drawing/2014/main" id="{C48D23B7-7B95-3A47-A834-F6243CBCD622}"/>
                </a:ext>
              </a:extLst>
            </p:cNvPr>
            <p:cNvSpPr txBox="1"/>
            <p:nvPr/>
          </p:nvSpPr>
          <p:spPr>
            <a:xfrm>
              <a:off x="8067846" y="1330825"/>
              <a:ext cx="635110" cy="184666"/>
            </a:xfrm>
            <a:prstGeom prst="rect">
              <a:avLst/>
            </a:prstGeom>
            <a:noFill/>
          </p:spPr>
          <p:txBody>
            <a:bodyPr wrap="none" rtlCol="0">
              <a:spAutoFit/>
            </a:bodyPr>
            <a:lstStyle/>
            <a:p>
              <a:r>
                <a:rPr lang="en-US" altLang="zh-CN" sz="600" dirty="0">
                  <a:solidFill>
                    <a:schemeClr val="tx1">
                      <a:lumMod val="85000"/>
                      <a:lumOff val="15000"/>
                    </a:schemeClr>
                  </a:solidFill>
                  <a:latin typeface="+mn-ea"/>
                </a:rPr>
                <a:t>Administrator</a:t>
              </a:r>
              <a:endParaRPr lang="zh-CN" altLang="en-US" sz="600" dirty="0">
                <a:solidFill>
                  <a:schemeClr val="tx1">
                    <a:lumMod val="85000"/>
                    <a:lumOff val="15000"/>
                  </a:schemeClr>
                </a:solidFill>
                <a:latin typeface="+mn-ea"/>
              </a:endParaRPr>
            </a:p>
          </p:txBody>
        </p:sp>
        <p:sp>
          <p:nvSpPr>
            <p:cNvPr id="646" name="TextBox 280">
              <a:extLst>
                <a:ext uri="{FF2B5EF4-FFF2-40B4-BE49-F238E27FC236}">
                  <a16:creationId xmlns:a16="http://schemas.microsoft.com/office/drawing/2014/main" id="{D440ABC4-D477-3C4D-B5DF-1C77A7B672CE}"/>
                </a:ext>
              </a:extLst>
            </p:cNvPr>
            <p:cNvSpPr txBox="1"/>
            <p:nvPr/>
          </p:nvSpPr>
          <p:spPr>
            <a:xfrm>
              <a:off x="8078211" y="1754566"/>
              <a:ext cx="643608" cy="276999"/>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a:p>
              <a:r>
                <a:rPr lang="en-US" altLang="zh-CN" sz="600" dirty="0">
                  <a:solidFill>
                    <a:schemeClr val="tx1">
                      <a:lumMod val="85000"/>
                      <a:lumOff val="15000"/>
                    </a:schemeClr>
                  </a:solidFill>
                  <a:latin typeface="+mn-ea"/>
                </a:rPr>
                <a:t> </a:t>
              </a:r>
            </a:p>
          </p:txBody>
        </p:sp>
        <p:sp>
          <p:nvSpPr>
            <p:cNvPr id="647" name="TextBox 646">
              <a:extLst>
                <a:ext uri="{FF2B5EF4-FFF2-40B4-BE49-F238E27FC236}">
                  <a16:creationId xmlns:a16="http://schemas.microsoft.com/office/drawing/2014/main" id="{8554CC51-D567-C34D-B95A-526C265E56FC}"/>
                </a:ext>
              </a:extLst>
            </p:cNvPr>
            <p:cNvSpPr txBox="1"/>
            <p:nvPr/>
          </p:nvSpPr>
          <p:spPr>
            <a:xfrm>
              <a:off x="8083378" y="1994991"/>
              <a:ext cx="643608" cy="184666"/>
            </a:xfrm>
            <a:prstGeom prst="rect">
              <a:avLst/>
            </a:prstGeom>
            <a:noFill/>
          </p:spPr>
          <p:txBody>
            <a:bodyPr wrap="square" rtlCol="0">
              <a:spAutoFit/>
            </a:bodyPr>
            <a:lstStyle/>
            <a:p>
              <a:r>
                <a:rPr lang="en-US" altLang="zh-CN" sz="600" dirty="0">
                  <a:solidFill>
                    <a:schemeClr val="tx1">
                      <a:lumMod val="85000"/>
                      <a:lumOff val="15000"/>
                    </a:schemeClr>
                  </a:solidFill>
                  <a:latin typeface="+mn-ea"/>
                </a:rPr>
                <a:t>User</a:t>
              </a:r>
            </a:p>
          </p:txBody>
        </p:sp>
        <p:sp>
          <p:nvSpPr>
            <p:cNvPr id="648" name="圆角矩形 647"/>
            <p:cNvSpPr/>
            <p:nvPr/>
          </p:nvSpPr>
          <p:spPr>
            <a:xfrm>
              <a:off x="3969128" y="1276286"/>
              <a:ext cx="841314" cy="73501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lumMod val="85000"/>
                    <a:lumOff val="15000"/>
                  </a:schemeClr>
                </a:solidFill>
                <a:latin typeface="+mn-ea"/>
                <a:cs typeface="+mn-ea"/>
                <a:sym typeface="+mn-lt"/>
              </a:endParaRPr>
            </a:p>
          </p:txBody>
        </p:sp>
        <p:sp>
          <p:nvSpPr>
            <p:cNvPr id="649" name="圆角矩形 648">
              <a:extLst>
                <a:ext uri="{FF2B5EF4-FFF2-40B4-BE49-F238E27FC236}">
                  <a16:creationId xmlns:a16="http://schemas.microsoft.com/office/drawing/2014/main" id="{C2481C31-012D-0843-8A3D-7571023B6C19}"/>
                </a:ext>
              </a:extLst>
            </p:cNvPr>
            <p:cNvSpPr/>
            <p:nvPr/>
          </p:nvSpPr>
          <p:spPr>
            <a:xfrm>
              <a:off x="5276220" y="1301318"/>
              <a:ext cx="976568" cy="163937"/>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00" dirty="0">
                  <a:solidFill>
                    <a:schemeClr val="tx1">
                      <a:lumMod val="85000"/>
                      <a:lumOff val="15000"/>
                    </a:schemeClr>
                  </a:solidFill>
                  <a:latin typeface="+mn-ea"/>
                </a:rPr>
                <a:t>DEMS</a:t>
              </a:r>
              <a:endParaRPr lang="zh-CN" altLang="en-US" sz="600" dirty="0">
                <a:solidFill>
                  <a:schemeClr val="tx1">
                    <a:lumMod val="85000"/>
                    <a:lumOff val="15000"/>
                  </a:schemeClr>
                </a:solidFill>
                <a:latin typeface="+mn-ea"/>
              </a:endParaRPr>
            </a:p>
          </p:txBody>
        </p:sp>
        <p:sp>
          <p:nvSpPr>
            <p:cNvPr id="650" name="圆角矩形 649">
              <a:extLst>
                <a:ext uri="{FF2B5EF4-FFF2-40B4-BE49-F238E27FC236}">
                  <a16:creationId xmlns:a16="http://schemas.microsoft.com/office/drawing/2014/main" id="{C2481C31-012D-0843-8A3D-7571023B6C19}"/>
                </a:ext>
              </a:extLst>
            </p:cNvPr>
            <p:cNvSpPr/>
            <p:nvPr/>
          </p:nvSpPr>
          <p:spPr>
            <a:xfrm>
              <a:off x="6827587" y="1293796"/>
              <a:ext cx="804915" cy="202797"/>
            </a:xfrm>
            <a:prstGeom prst="round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600" dirty="0">
                  <a:solidFill>
                    <a:schemeClr val="tx1">
                      <a:lumMod val="85000"/>
                      <a:lumOff val="15000"/>
                    </a:schemeClr>
                  </a:solidFill>
                  <a:latin typeface="+mn-ea"/>
                </a:rPr>
                <a:t>Data Storage Server</a:t>
              </a:r>
            </a:p>
          </p:txBody>
        </p:sp>
        <p:grpSp>
          <p:nvGrpSpPr>
            <p:cNvPr id="307" name="组合 306"/>
            <p:cNvGrpSpPr/>
            <p:nvPr/>
          </p:nvGrpSpPr>
          <p:grpSpPr>
            <a:xfrm>
              <a:off x="1624241" y="5758230"/>
              <a:ext cx="482457" cy="375078"/>
              <a:chOff x="2999656" y="5184484"/>
              <a:chExt cx="831762" cy="655726"/>
            </a:xfrm>
          </p:grpSpPr>
          <p:grpSp>
            <p:nvGrpSpPr>
              <p:cNvPr id="308" name="组合 307"/>
              <p:cNvGrpSpPr/>
              <p:nvPr/>
            </p:nvGrpSpPr>
            <p:grpSpPr>
              <a:xfrm>
                <a:off x="3028696" y="5184484"/>
                <a:ext cx="802722" cy="302311"/>
                <a:chOff x="4211549" y="4896452"/>
                <a:chExt cx="802722" cy="302311"/>
              </a:xfrm>
            </p:grpSpPr>
            <p:pic>
              <p:nvPicPr>
                <p:cNvPr id="312" name="图片 1" descr="图片 1"/>
                <p:cNvPicPr>
                  <a:picLocks noChangeAspect="1"/>
                </p:cNvPicPr>
                <p:nvPr/>
              </p:nvPicPr>
              <p:blipFill>
                <a:blip r:embed="rId12"/>
                <a:stretch>
                  <a:fillRect/>
                </a:stretch>
              </p:blipFill>
              <p:spPr>
                <a:xfrm>
                  <a:off x="4211549" y="4896452"/>
                  <a:ext cx="320265" cy="302311"/>
                </a:xfrm>
                <a:prstGeom prst="rect">
                  <a:avLst/>
                </a:prstGeom>
                <a:ln w="12700">
                  <a:miter lim="400000"/>
                </a:ln>
              </p:spPr>
            </p:pic>
            <p:pic>
              <p:nvPicPr>
                <p:cNvPr id="313" name="图片 1" descr="图片 1"/>
                <p:cNvPicPr>
                  <a:picLocks noChangeAspect="1"/>
                </p:cNvPicPr>
                <p:nvPr/>
              </p:nvPicPr>
              <p:blipFill>
                <a:blip r:embed="rId12"/>
                <a:stretch>
                  <a:fillRect/>
                </a:stretch>
              </p:blipFill>
              <p:spPr>
                <a:xfrm>
                  <a:off x="4452777" y="4896452"/>
                  <a:ext cx="320265" cy="302311"/>
                </a:xfrm>
                <a:prstGeom prst="rect">
                  <a:avLst/>
                </a:prstGeom>
                <a:ln w="12700">
                  <a:miter lim="400000"/>
                </a:ln>
              </p:spPr>
            </p:pic>
            <p:pic>
              <p:nvPicPr>
                <p:cNvPr id="317" name="图片 1" descr="图片 1"/>
                <p:cNvPicPr>
                  <a:picLocks noChangeAspect="1"/>
                </p:cNvPicPr>
                <p:nvPr/>
              </p:nvPicPr>
              <p:blipFill>
                <a:blip r:embed="rId12"/>
                <a:stretch>
                  <a:fillRect/>
                </a:stretch>
              </p:blipFill>
              <p:spPr>
                <a:xfrm>
                  <a:off x="4694006" y="4896452"/>
                  <a:ext cx="320265" cy="302311"/>
                </a:xfrm>
                <a:prstGeom prst="rect">
                  <a:avLst/>
                </a:prstGeom>
                <a:ln w="12700">
                  <a:miter lim="400000"/>
                </a:ln>
              </p:spPr>
            </p:pic>
          </p:grpSp>
          <p:pic>
            <p:nvPicPr>
              <p:cNvPr id="309" name="图片 30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9656" y="5480210"/>
                <a:ext cx="360000" cy="360000"/>
              </a:xfrm>
              <a:prstGeom prst="rect">
                <a:avLst/>
              </a:prstGeom>
            </p:spPr>
          </p:pic>
          <p:pic>
            <p:nvPicPr>
              <p:cNvPr id="310" name="图片 30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3617" y="5480210"/>
                <a:ext cx="360000" cy="360000"/>
              </a:xfrm>
              <a:prstGeom prst="rect">
                <a:avLst/>
              </a:prstGeom>
            </p:spPr>
          </p:pic>
          <p:pic>
            <p:nvPicPr>
              <p:cNvPr id="311" name="图片 3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67577" y="5480210"/>
                <a:ext cx="360000" cy="360000"/>
              </a:xfrm>
              <a:prstGeom prst="rect">
                <a:avLst/>
              </a:prstGeom>
            </p:spPr>
          </p:pic>
        </p:grpSp>
        <p:grpSp>
          <p:nvGrpSpPr>
            <p:cNvPr id="318" name="组合 317"/>
            <p:cNvGrpSpPr/>
            <p:nvPr/>
          </p:nvGrpSpPr>
          <p:grpSpPr>
            <a:xfrm>
              <a:off x="3177203" y="5756205"/>
              <a:ext cx="482457" cy="375078"/>
              <a:chOff x="2999656" y="5184484"/>
              <a:chExt cx="831762" cy="655726"/>
            </a:xfrm>
          </p:grpSpPr>
          <p:grpSp>
            <p:nvGrpSpPr>
              <p:cNvPr id="319" name="组合 318"/>
              <p:cNvGrpSpPr/>
              <p:nvPr/>
            </p:nvGrpSpPr>
            <p:grpSpPr>
              <a:xfrm>
                <a:off x="3028696" y="5184484"/>
                <a:ext cx="802722" cy="302311"/>
                <a:chOff x="4211549" y="4896452"/>
                <a:chExt cx="802722" cy="302311"/>
              </a:xfrm>
            </p:grpSpPr>
            <p:pic>
              <p:nvPicPr>
                <p:cNvPr id="327" name="图片 1" descr="图片 1"/>
                <p:cNvPicPr>
                  <a:picLocks noChangeAspect="1"/>
                </p:cNvPicPr>
                <p:nvPr/>
              </p:nvPicPr>
              <p:blipFill>
                <a:blip r:embed="rId12"/>
                <a:stretch>
                  <a:fillRect/>
                </a:stretch>
              </p:blipFill>
              <p:spPr>
                <a:xfrm>
                  <a:off x="4211549" y="4896452"/>
                  <a:ext cx="320265" cy="302311"/>
                </a:xfrm>
                <a:prstGeom prst="rect">
                  <a:avLst/>
                </a:prstGeom>
                <a:ln w="12700">
                  <a:miter lim="400000"/>
                </a:ln>
              </p:spPr>
            </p:pic>
            <p:pic>
              <p:nvPicPr>
                <p:cNvPr id="328" name="图片 1" descr="图片 1"/>
                <p:cNvPicPr>
                  <a:picLocks noChangeAspect="1"/>
                </p:cNvPicPr>
                <p:nvPr/>
              </p:nvPicPr>
              <p:blipFill>
                <a:blip r:embed="rId12"/>
                <a:stretch>
                  <a:fillRect/>
                </a:stretch>
              </p:blipFill>
              <p:spPr>
                <a:xfrm>
                  <a:off x="4452777" y="4896452"/>
                  <a:ext cx="320265" cy="302311"/>
                </a:xfrm>
                <a:prstGeom prst="rect">
                  <a:avLst/>
                </a:prstGeom>
                <a:ln w="12700">
                  <a:miter lim="400000"/>
                </a:ln>
              </p:spPr>
            </p:pic>
            <p:pic>
              <p:nvPicPr>
                <p:cNvPr id="329" name="图片 1" descr="图片 1"/>
                <p:cNvPicPr>
                  <a:picLocks noChangeAspect="1"/>
                </p:cNvPicPr>
                <p:nvPr/>
              </p:nvPicPr>
              <p:blipFill>
                <a:blip r:embed="rId12"/>
                <a:stretch>
                  <a:fillRect/>
                </a:stretch>
              </p:blipFill>
              <p:spPr>
                <a:xfrm>
                  <a:off x="4694006" y="4896452"/>
                  <a:ext cx="320265" cy="302311"/>
                </a:xfrm>
                <a:prstGeom prst="rect">
                  <a:avLst/>
                </a:prstGeom>
                <a:ln w="12700">
                  <a:miter lim="400000"/>
                </a:ln>
              </p:spPr>
            </p:pic>
          </p:grpSp>
          <p:pic>
            <p:nvPicPr>
              <p:cNvPr id="320" name="图片 3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9656" y="5480210"/>
                <a:ext cx="360000" cy="360000"/>
              </a:xfrm>
              <a:prstGeom prst="rect">
                <a:avLst/>
              </a:prstGeom>
            </p:spPr>
          </p:pic>
          <p:pic>
            <p:nvPicPr>
              <p:cNvPr id="321" name="图片 3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3617" y="5480210"/>
                <a:ext cx="360000" cy="360000"/>
              </a:xfrm>
              <a:prstGeom prst="rect">
                <a:avLst/>
              </a:prstGeom>
            </p:spPr>
          </p:pic>
          <p:pic>
            <p:nvPicPr>
              <p:cNvPr id="326" name="图片 3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67577" y="5480210"/>
                <a:ext cx="360000" cy="360000"/>
              </a:xfrm>
              <a:prstGeom prst="rect">
                <a:avLst/>
              </a:prstGeom>
            </p:spPr>
          </p:pic>
        </p:grpSp>
        <p:grpSp>
          <p:nvGrpSpPr>
            <p:cNvPr id="331" name="组合 330"/>
            <p:cNvGrpSpPr/>
            <p:nvPr/>
          </p:nvGrpSpPr>
          <p:grpSpPr>
            <a:xfrm>
              <a:off x="4769336" y="5764068"/>
              <a:ext cx="482457" cy="375078"/>
              <a:chOff x="2999656" y="5184484"/>
              <a:chExt cx="831762" cy="655726"/>
            </a:xfrm>
          </p:grpSpPr>
          <p:grpSp>
            <p:nvGrpSpPr>
              <p:cNvPr id="332" name="组合 331"/>
              <p:cNvGrpSpPr/>
              <p:nvPr/>
            </p:nvGrpSpPr>
            <p:grpSpPr>
              <a:xfrm>
                <a:off x="3028696" y="5184484"/>
                <a:ext cx="802722" cy="302311"/>
                <a:chOff x="4211549" y="4896452"/>
                <a:chExt cx="802722" cy="302311"/>
              </a:xfrm>
            </p:grpSpPr>
            <p:pic>
              <p:nvPicPr>
                <p:cNvPr id="336" name="图片 1" descr="图片 1"/>
                <p:cNvPicPr>
                  <a:picLocks noChangeAspect="1"/>
                </p:cNvPicPr>
                <p:nvPr/>
              </p:nvPicPr>
              <p:blipFill>
                <a:blip r:embed="rId12"/>
                <a:stretch>
                  <a:fillRect/>
                </a:stretch>
              </p:blipFill>
              <p:spPr>
                <a:xfrm>
                  <a:off x="4211549" y="4896452"/>
                  <a:ext cx="320265" cy="302311"/>
                </a:xfrm>
                <a:prstGeom prst="rect">
                  <a:avLst/>
                </a:prstGeom>
                <a:ln w="12700">
                  <a:miter lim="400000"/>
                </a:ln>
              </p:spPr>
            </p:pic>
            <p:pic>
              <p:nvPicPr>
                <p:cNvPr id="337" name="图片 1" descr="图片 1"/>
                <p:cNvPicPr>
                  <a:picLocks noChangeAspect="1"/>
                </p:cNvPicPr>
                <p:nvPr/>
              </p:nvPicPr>
              <p:blipFill>
                <a:blip r:embed="rId12"/>
                <a:stretch>
                  <a:fillRect/>
                </a:stretch>
              </p:blipFill>
              <p:spPr>
                <a:xfrm>
                  <a:off x="4452777" y="4896452"/>
                  <a:ext cx="320265" cy="302311"/>
                </a:xfrm>
                <a:prstGeom prst="rect">
                  <a:avLst/>
                </a:prstGeom>
                <a:ln w="12700">
                  <a:miter lim="400000"/>
                </a:ln>
              </p:spPr>
            </p:pic>
            <p:pic>
              <p:nvPicPr>
                <p:cNvPr id="338" name="图片 1" descr="图片 1"/>
                <p:cNvPicPr>
                  <a:picLocks noChangeAspect="1"/>
                </p:cNvPicPr>
                <p:nvPr/>
              </p:nvPicPr>
              <p:blipFill>
                <a:blip r:embed="rId12"/>
                <a:stretch>
                  <a:fillRect/>
                </a:stretch>
              </p:blipFill>
              <p:spPr>
                <a:xfrm>
                  <a:off x="4694006" y="4896452"/>
                  <a:ext cx="320265" cy="302311"/>
                </a:xfrm>
                <a:prstGeom prst="rect">
                  <a:avLst/>
                </a:prstGeom>
                <a:ln w="12700">
                  <a:miter lim="400000"/>
                </a:ln>
              </p:spPr>
            </p:pic>
          </p:grpSp>
          <p:pic>
            <p:nvPicPr>
              <p:cNvPr id="333" name="图片 3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9656" y="5480210"/>
                <a:ext cx="360000" cy="360000"/>
              </a:xfrm>
              <a:prstGeom prst="rect">
                <a:avLst/>
              </a:prstGeom>
            </p:spPr>
          </p:pic>
          <p:pic>
            <p:nvPicPr>
              <p:cNvPr id="334" name="图片 3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3617" y="5480210"/>
                <a:ext cx="360000" cy="360000"/>
              </a:xfrm>
              <a:prstGeom prst="rect">
                <a:avLst/>
              </a:prstGeom>
            </p:spPr>
          </p:pic>
          <p:pic>
            <p:nvPicPr>
              <p:cNvPr id="335" name="图片 3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67577" y="5480210"/>
                <a:ext cx="360000" cy="360000"/>
              </a:xfrm>
              <a:prstGeom prst="rect">
                <a:avLst/>
              </a:prstGeom>
            </p:spPr>
          </p:pic>
        </p:grpSp>
        <p:grpSp>
          <p:nvGrpSpPr>
            <p:cNvPr id="339" name="组合 338"/>
            <p:cNvGrpSpPr/>
            <p:nvPr/>
          </p:nvGrpSpPr>
          <p:grpSpPr>
            <a:xfrm>
              <a:off x="6987248" y="5766026"/>
              <a:ext cx="482457" cy="375078"/>
              <a:chOff x="2999656" y="5184484"/>
              <a:chExt cx="831762" cy="655726"/>
            </a:xfrm>
          </p:grpSpPr>
          <p:grpSp>
            <p:nvGrpSpPr>
              <p:cNvPr id="340" name="组合 339"/>
              <p:cNvGrpSpPr/>
              <p:nvPr/>
            </p:nvGrpSpPr>
            <p:grpSpPr>
              <a:xfrm>
                <a:off x="3028696" y="5184484"/>
                <a:ext cx="802722" cy="302311"/>
                <a:chOff x="4211549" y="4896452"/>
                <a:chExt cx="802722" cy="302311"/>
              </a:xfrm>
            </p:grpSpPr>
            <p:pic>
              <p:nvPicPr>
                <p:cNvPr id="347" name="图片 1" descr="图片 1"/>
                <p:cNvPicPr>
                  <a:picLocks noChangeAspect="1"/>
                </p:cNvPicPr>
                <p:nvPr/>
              </p:nvPicPr>
              <p:blipFill>
                <a:blip r:embed="rId12"/>
                <a:stretch>
                  <a:fillRect/>
                </a:stretch>
              </p:blipFill>
              <p:spPr>
                <a:xfrm>
                  <a:off x="4211549" y="4896452"/>
                  <a:ext cx="320265" cy="302311"/>
                </a:xfrm>
                <a:prstGeom prst="rect">
                  <a:avLst/>
                </a:prstGeom>
                <a:ln w="12700">
                  <a:miter lim="400000"/>
                </a:ln>
              </p:spPr>
            </p:pic>
            <p:pic>
              <p:nvPicPr>
                <p:cNvPr id="348" name="图片 1" descr="图片 1"/>
                <p:cNvPicPr>
                  <a:picLocks noChangeAspect="1"/>
                </p:cNvPicPr>
                <p:nvPr/>
              </p:nvPicPr>
              <p:blipFill>
                <a:blip r:embed="rId12"/>
                <a:stretch>
                  <a:fillRect/>
                </a:stretch>
              </p:blipFill>
              <p:spPr>
                <a:xfrm>
                  <a:off x="4452777" y="4896452"/>
                  <a:ext cx="320265" cy="302311"/>
                </a:xfrm>
                <a:prstGeom prst="rect">
                  <a:avLst/>
                </a:prstGeom>
                <a:ln w="12700">
                  <a:miter lim="400000"/>
                </a:ln>
              </p:spPr>
            </p:pic>
            <p:pic>
              <p:nvPicPr>
                <p:cNvPr id="349" name="图片 1" descr="图片 1"/>
                <p:cNvPicPr>
                  <a:picLocks noChangeAspect="1"/>
                </p:cNvPicPr>
                <p:nvPr/>
              </p:nvPicPr>
              <p:blipFill>
                <a:blip r:embed="rId12"/>
                <a:stretch>
                  <a:fillRect/>
                </a:stretch>
              </p:blipFill>
              <p:spPr>
                <a:xfrm>
                  <a:off x="4694006" y="4896452"/>
                  <a:ext cx="320265" cy="302311"/>
                </a:xfrm>
                <a:prstGeom prst="rect">
                  <a:avLst/>
                </a:prstGeom>
                <a:ln w="12700">
                  <a:miter lim="400000"/>
                </a:ln>
              </p:spPr>
            </p:pic>
          </p:grpSp>
          <p:pic>
            <p:nvPicPr>
              <p:cNvPr id="341" name="图片 3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9656" y="5480210"/>
                <a:ext cx="360000" cy="360000"/>
              </a:xfrm>
              <a:prstGeom prst="rect">
                <a:avLst/>
              </a:prstGeom>
            </p:spPr>
          </p:pic>
          <p:pic>
            <p:nvPicPr>
              <p:cNvPr id="342" name="图片 3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3617" y="5480210"/>
                <a:ext cx="360000" cy="360000"/>
              </a:xfrm>
              <a:prstGeom prst="rect">
                <a:avLst/>
              </a:prstGeom>
            </p:spPr>
          </p:pic>
          <p:pic>
            <p:nvPicPr>
              <p:cNvPr id="346" name="图片 3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67577" y="5480210"/>
                <a:ext cx="360000" cy="360000"/>
              </a:xfrm>
              <a:prstGeom prst="rect">
                <a:avLst/>
              </a:prstGeom>
            </p:spPr>
          </p:pic>
        </p:grpSp>
        <p:grpSp>
          <p:nvGrpSpPr>
            <p:cNvPr id="350" name="组合 349"/>
            <p:cNvGrpSpPr/>
            <p:nvPr/>
          </p:nvGrpSpPr>
          <p:grpSpPr>
            <a:xfrm>
              <a:off x="8444097" y="5766026"/>
              <a:ext cx="482457" cy="375078"/>
              <a:chOff x="2999656" y="5184484"/>
              <a:chExt cx="831762" cy="655726"/>
            </a:xfrm>
          </p:grpSpPr>
          <p:grpSp>
            <p:nvGrpSpPr>
              <p:cNvPr id="355" name="组合 354"/>
              <p:cNvGrpSpPr/>
              <p:nvPr/>
            </p:nvGrpSpPr>
            <p:grpSpPr>
              <a:xfrm>
                <a:off x="3028696" y="5184484"/>
                <a:ext cx="802722" cy="302311"/>
                <a:chOff x="4211549" y="4896452"/>
                <a:chExt cx="802722" cy="302311"/>
              </a:xfrm>
            </p:grpSpPr>
            <p:pic>
              <p:nvPicPr>
                <p:cNvPr id="359" name="图片 1" descr="图片 1"/>
                <p:cNvPicPr>
                  <a:picLocks noChangeAspect="1"/>
                </p:cNvPicPr>
                <p:nvPr/>
              </p:nvPicPr>
              <p:blipFill>
                <a:blip r:embed="rId12"/>
                <a:stretch>
                  <a:fillRect/>
                </a:stretch>
              </p:blipFill>
              <p:spPr>
                <a:xfrm>
                  <a:off x="4211549" y="4896452"/>
                  <a:ext cx="320265" cy="302311"/>
                </a:xfrm>
                <a:prstGeom prst="rect">
                  <a:avLst/>
                </a:prstGeom>
                <a:ln w="12700">
                  <a:miter lim="400000"/>
                </a:ln>
              </p:spPr>
            </p:pic>
            <p:pic>
              <p:nvPicPr>
                <p:cNvPr id="360" name="图片 1" descr="图片 1"/>
                <p:cNvPicPr>
                  <a:picLocks noChangeAspect="1"/>
                </p:cNvPicPr>
                <p:nvPr/>
              </p:nvPicPr>
              <p:blipFill>
                <a:blip r:embed="rId12"/>
                <a:stretch>
                  <a:fillRect/>
                </a:stretch>
              </p:blipFill>
              <p:spPr>
                <a:xfrm>
                  <a:off x="4452777" y="4896452"/>
                  <a:ext cx="320265" cy="302311"/>
                </a:xfrm>
                <a:prstGeom prst="rect">
                  <a:avLst/>
                </a:prstGeom>
                <a:ln w="12700">
                  <a:miter lim="400000"/>
                </a:ln>
              </p:spPr>
            </p:pic>
            <p:pic>
              <p:nvPicPr>
                <p:cNvPr id="361" name="图片 1" descr="图片 1"/>
                <p:cNvPicPr>
                  <a:picLocks noChangeAspect="1"/>
                </p:cNvPicPr>
                <p:nvPr/>
              </p:nvPicPr>
              <p:blipFill>
                <a:blip r:embed="rId12"/>
                <a:stretch>
                  <a:fillRect/>
                </a:stretch>
              </p:blipFill>
              <p:spPr>
                <a:xfrm>
                  <a:off x="4694006" y="4896452"/>
                  <a:ext cx="320265" cy="302311"/>
                </a:xfrm>
                <a:prstGeom prst="rect">
                  <a:avLst/>
                </a:prstGeom>
                <a:ln w="12700">
                  <a:miter lim="400000"/>
                </a:ln>
              </p:spPr>
            </p:pic>
          </p:grpSp>
          <p:pic>
            <p:nvPicPr>
              <p:cNvPr id="356" name="图片 35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9656" y="5480210"/>
                <a:ext cx="360000" cy="360000"/>
              </a:xfrm>
              <a:prstGeom prst="rect">
                <a:avLst/>
              </a:prstGeom>
            </p:spPr>
          </p:pic>
          <p:pic>
            <p:nvPicPr>
              <p:cNvPr id="357" name="图片 3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3617" y="5480210"/>
                <a:ext cx="360000" cy="360000"/>
              </a:xfrm>
              <a:prstGeom prst="rect">
                <a:avLst/>
              </a:prstGeom>
            </p:spPr>
          </p:pic>
          <p:pic>
            <p:nvPicPr>
              <p:cNvPr id="358" name="图片 35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67577" y="5480210"/>
                <a:ext cx="360000" cy="360000"/>
              </a:xfrm>
              <a:prstGeom prst="rect">
                <a:avLst/>
              </a:prstGeom>
            </p:spPr>
          </p:pic>
        </p:grpSp>
        <p:grpSp>
          <p:nvGrpSpPr>
            <p:cNvPr id="362" name="组合 361"/>
            <p:cNvGrpSpPr/>
            <p:nvPr/>
          </p:nvGrpSpPr>
          <p:grpSpPr>
            <a:xfrm>
              <a:off x="10074900" y="5756137"/>
              <a:ext cx="482457" cy="375078"/>
              <a:chOff x="2999656" y="5184484"/>
              <a:chExt cx="831762" cy="655726"/>
            </a:xfrm>
          </p:grpSpPr>
          <p:grpSp>
            <p:nvGrpSpPr>
              <p:cNvPr id="363" name="组合 362"/>
              <p:cNvGrpSpPr/>
              <p:nvPr/>
            </p:nvGrpSpPr>
            <p:grpSpPr>
              <a:xfrm>
                <a:off x="3028696" y="5184484"/>
                <a:ext cx="802722" cy="302311"/>
                <a:chOff x="4211549" y="4896452"/>
                <a:chExt cx="802722" cy="302311"/>
              </a:xfrm>
            </p:grpSpPr>
            <p:pic>
              <p:nvPicPr>
                <p:cNvPr id="367" name="图片 1" descr="图片 1"/>
                <p:cNvPicPr>
                  <a:picLocks noChangeAspect="1"/>
                </p:cNvPicPr>
                <p:nvPr/>
              </p:nvPicPr>
              <p:blipFill>
                <a:blip r:embed="rId12"/>
                <a:stretch>
                  <a:fillRect/>
                </a:stretch>
              </p:blipFill>
              <p:spPr>
                <a:xfrm>
                  <a:off x="4211549" y="4896452"/>
                  <a:ext cx="320265" cy="302311"/>
                </a:xfrm>
                <a:prstGeom prst="rect">
                  <a:avLst/>
                </a:prstGeom>
                <a:ln w="12700">
                  <a:miter lim="400000"/>
                </a:ln>
              </p:spPr>
            </p:pic>
            <p:pic>
              <p:nvPicPr>
                <p:cNvPr id="368" name="图片 1" descr="图片 1"/>
                <p:cNvPicPr>
                  <a:picLocks noChangeAspect="1"/>
                </p:cNvPicPr>
                <p:nvPr/>
              </p:nvPicPr>
              <p:blipFill>
                <a:blip r:embed="rId12"/>
                <a:stretch>
                  <a:fillRect/>
                </a:stretch>
              </p:blipFill>
              <p:spPr>
                <a:xfrm>
                  <a:off x="4452777" y="4896452"/>
                  <a:ext cx="320265" cy="302311"/>
                </a:xfrm>
                <a:prstGeom prst="rect">
                  <a:avLst/>
                </a:prstGeom>
                <a:ln w="12700">
                  <a:miter lim="400000"/>
                </a:ln>
              </p:spPr>
            </p:pic>
            <p:pic>
              <p:nvPicPr>
                <p:cNvPr id="369" name="图片 1" descr="图片 1"/>
                <p:cNvPicPr>
                  <a:picLocks noChangeAspect="1"/>
                </p:cNvPicPr>
                <p:nvPr/>
              </p:nvPicPr>
              <p:blipFill>
                <a:blip r:embed="rId12"/>
                <a:stretch>
                  <a:fillRect/>
                </a:stretch>
              </p:blipFill>
              <p:spPr>
                <a:xfrm>
                  <a:off x="4694006" y="4896452"/>
                  <a:ext cx="320265" cy="302311"/>
                </a:xfrm>
                <a:prstGeom prst="rect">
                  <a:avLst/>
                </a:prstGeom>
                <a:ln w="12700">
                  <a:miter lim="400000"/>
                </a:ln>
              </p:spPr>
            </p:pic>
          </p:grpSp>
          <p:pic>
            <p:nvPicPr>
              <p:cNvPr id="364" name="图片 36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99656" y="5480210"/>
                <a:ext cx="360000" cy="360000"/>
              </a:xfrm>
              <a:prstGeom prst="rect">
                <a:avLst/>
              </a:prstGeom>
            </p:spPr>
          </p:pic>
          <p:pic>
            <p:nvPicPr>
              <p:cNvPr id="365" name="图片 36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3617" y="5480210"/>
                <a:ext cx="360000" cy="360000"/>
              </a:xfrm>
              <a:prstGeom prst="rect">
                <a:avLst/>
              </a:prstGeom>
            </p:spPr>
          </p:pic>
          <p:pic>
            <p:nvPicPr>
              <p:cNvPr id="366" name="图片 3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67577" y="5480210"/>
                <a:ext cx="360000" cy="360000"/>
              </a:xfrm>
              <a:prstGeom prst="rect">
                <a:avLst/>
              </a:prstGeom>
            </p:spPr>
          </p:pic>
        </p:grpSp>
      </p:grpSp>
      <p:sp>
        <p:nvSpPr>
          <p:cNvPr id="371" name="矩形 370"/>
          <p:cNvSpPr/>
          <p:nvPr/>
        </p:nvSpPr>
        <p:spPr>
          <a:xfrm>
            <a:off x="4714131" y="1124744"/>
            <a:ext cx="2401153" cy="307777"/>
          </a:xfrm>
          <a:prstGeom prst="rect">
            <a:avLst/>
          </a:prstGeom>
          <a:solidFill>
            <a:schemeClr val="accent1">
              <a:lumMod val="60000"/>
              <a:lumOff val="40000"/>
            </a:schemeClr>
          </a:solidFill>
          <a:ln w="3175">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b="1" dirty="0">
                <a:solidFill>
                  <a:schemeClr val="tx1">
                    <a:lumMod val="85000"/>
                    <a:lumOff val="15000"/>
                  </a:schemeClr>
                </a:solidFill>
                <a:latin typeface="+mn-ea"/>
              </a:rPr>
              <a:t>Multi-level Platform</a:t>
            </a:r>
            <a:endParaRPr lang="zh-CN" altLang="en-US" b="1" dirty="0">
              <a:solidFill>
                <a:schemeClr val="tx1">
                  <a:lumMod val="85000"/>
                  <a:lumOff val="15000"/>
                </a:schemeClr>
              </a:solidFill>
              <a:latin typeface="+mn-ea"/>
            </a:endParaRPr>
          </a:p>
        </p:txBody>
      </p:sp>
    </p:spTree>
    <p:extLst>
      <p:ext uri="{BB962C8B-B14F-4D97-AF65-F5344CB8AC3E}">
        <p14:creationId xmlns:p14="http://schemas.microsoft.com/office/powerpoint/2010/main" val="22689349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Hybrid Storage</a:t>
            </a:r>
          </a:p>
        </p:txBody>
      </p:sp>
      <p:grpSp>
        <p:nvGrpSpPr>
          <p:cNvPr id="8" name="组合 7"/>
          <p:cNvGrpSpPr/>
          <p:nvPr/>
        </p:nvGrpSpPr>
        <p:grpSpPr>
          <a:xfrm>
            <a:off x="119336" y="1207803"/>
            <a:ext cx="9721080" cy="5418099"/>
            <a:chOff x="119336" y="1207803"/>
            <a:chExt cx="9721080" cy="5418099"/>
          </a:xfrm>
        </p:grpSpPr>
        <p:cxnSp>
          <p:nvCxnSpPr>
            <p:cNvPr id="87" name="直接连接符 86"/>
            <p:cNvCxnSpPr/>
            <p:nvPr/>
          </p:nvCxnSpPr>
          <p:spPr>
            <a:xfrm>
              <a:off x="6581107" y="4578959"/>
              <a:ext cx="104629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7" name="直接连接符 6"/>
            <p:cNvCxnSpPr>
              <a:stCxn id="93" idx="0"/>
            </p:cNvCxnSpPr>
            <p:nvPr/>
          </p:nvCxnSpPr>
          <p:spPr>
            <a:xfrm>
              <a:off x="6104291" y="1857254"/>
              <a:ext cx="104629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grpSp>
          <p:nvGrpSpPr>
            <p:cNvPr id="5" name="组合 4"/>
            <p:cNvGrpSpPr/>
            <p:nvPr/>
          </p:nvGrpSpPr>
          <p:grpSpPr>
            <a:xfrm>
              <a:off x="119336" y="1207803"/>
              <a:ext cx="9721080" cy="5418099"/>
              <a:chOff x="24680" y="1207697"/>
              <a:chExt cx="11066226" cy="5548477"/>
            </a:xfrm>
          </p:grpSpPr>
          <p:grpSp>
            <p:nvGrpSpPr>
              <p:cNvPr id="4" name="组合 3"/>
              <p:cNvGrpSpPr/>
              <p:nvPr/>
            </p:nvGrpSpPr>
            <p:grpSpPr>
              <a:xfrm>
                <a:off x="24680" y="1207697"/>
                <a:ext cx="11066226" cy="5548477"/>
                <a:chOff x="24680" y="1207697"/>
                <a:chExt cx="11066226" cy="5548477"/>
              </a:xfrm>
            </p:grpSpPr>
            <p:sp>
              <p:nvSpPr>
                <p:cNvPr id="103" name="矩形 102"/>
                <p:cNvSpPr/>
                <p:nvPr/>
              </p:nvSpPr>
              <p:spPr>
                <a:xfrm>
                  <a:off x="3617634" y="3429000"/>
                  <a:ext cx="6356454" cy="3312000"/>
                </a:xfrm>
                <a:prstGeom prst="rect">
                  <a:avLst/>
                </a:prstGeom>
                <a:solidFill>
                  <a:schemeClr val="bg2">
                    <a:lumMod val="20000"/>
                    <a:lumOff val="80000"/>
                    <a:alpha val="31000"/>
                  </a:schemeClr>
                </a:solidFill>
                <a:ln w="12700"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900" i="0" u="none" strike="noStrike" cap="none" spc="0" normalizeH="0" baseline="0" dirty="0">
                    <a:ln>
                      <a:noFill/>
                    </a:ln>
                    <a:solidFill>
                      <a:srgbClr val="000000"/>
                    </a:solidFill>
                    <a:effectLst/>
                    <a:uFillTx/>
                    <a:latin typeface="+mn-ea"/>
                    <a:cs typeface="+mn-cs"/>
                    <a:sym typeface="Calibri"/>
                  </a:endParaRPr>
                </a:p>
              </p:txBody>
            </p:sp>
            <p:grpSp>
              <p:nvGrpSpPr>
                <p:cNvPr id="98" name="组合 97"/>
                <p:cNvGrpSpPr/>
                <p:nvPr/>
              </p:nvGrpSpPr>
              <p:grpSpPr>
                <a:xfrm>
                  <a:off x="3631449" y="1207697"/>
                  <a:ext cx="5994270" cy="1543316"/>
                  <a:chOff x="2598657" y="836044"/>
                  <a:chExt cx="5994270" cy="1543316"/>
                </a:xfrm>
              </p:grpSpPr>
              <p:sp>
                <p:nvSpPr>
                  <p:cNvPr id="166" name="矩形 173"/>
                  <p:cNvSpPr txBox="1"/>
                  <p:nvPr/>
                </p:nvSpPr>
                <p:spPr>
                  <a:xfrm>
                    <a:off x="4363208" y="1364952"/>
                    <a:ext cx="89148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defRPr sz="1100" b="1">
                        <a:solidFill>
                          <a:srgbClr val="262626"/>
                        </a:solidFill>
                        <a:latin typeface="微软雅黑"/>
                        <a:ea typeface="微软雅黑"/>
                        <a:cs typeface="微软雅黑"/>
                        <a:sym typeface="微软雅黑"/>
                      </a:defRPr>
                    </a:lvl1pPr>
                  </a:lstStyle>
                  <a:p>
                    <a:pPr algn="ctr">
                      <a:lnSpc>
                        <a:spcPct val="100000"/>
                      </a:lnSpc>
                    </a:pPr>
                    <a:r>
                      <a:rPr lang="en-US" sz="900" b="0" dirty="0">
                        <a:solidFill>
                          <a:srgbClr val="404040"/>
                        </a:solidFill>
                        <a:latin typeface="+mn-ea"/>
                        <a:sym typeface="Calibri"/>
                      </a:rPr>
                      <a:t>Important  historical data </a:t>
                    </a:r>
                  </a:p>
                </p:txBody>
              </p:sp>
              <p:sp>
                <p:nvSpPr>
                  <p:cNvPr id="170" name="圆角矩形 164"/>
                  <p:cNvSpPr/>
                  <p:nvPr/>
                </p:nvSpPr>
                <p:spPr>
                  <a:xfrm>
                    <a:off x="3313140" y="1247111"/>
                    <a:ext cx="1011084" cy="917267"/>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71" name="矩形 167"/>
                  <p:cNvSpPr txBox="1"/>
                  <p:nvPr/>
                </p:nvSpPr>
                <p:spPr>
                  <a:xfrm>
                    <a:off x="3141090" y="1874990"/>
                    <a:ext cx="1462425"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sz="900" b="0" dirty="0">
                        <a:solidFill>
                          <a:srgbClr val="404040"/>
                        </a:solidFill>
                        <a:latin typeface="+mn-ea"/>
                        <a:sym typeface="Calibri"/>
                      </a:rPr>
                      <a:t>Data Acquisition </a:t>
                    </a:r>
                  </a:p>
                </p:txBody>
              </p:sp>
              <p:sp>
                <p:nvSpPr>
                  <p:cNvPr id="172" name="矩形 169"/>
                  <p:cNvSpPr txBox="1"/>
                  <p:nvPr/>
                </p:nvSpPr>
                <p:spPr>
                  <a:xfrm>
                    <a:off x="5298356" y="2035575"/>
                    <a:ext cx="1013298"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r>
                      <a:rPr sz="900" b="0" dirty="0">
                        <a:solidFill>
                          <a:srgbClr val="00B0F0"/>
                        </a:solidFill>
                        <a:latin typeface="+mn-ea"/>
                        <a:ea typeface="+mn-ea"/>
                      </a:rPr>
                      <a:t>DEMS</a:t>
                    </a:r>
                  </a:p>
                </p:txBody>
              </p:sp>
              <p:sp>
                <p:nvSpPr>
                  <p:cNvPr id="173" name="矩形 171"/>
                  <p:cNvSpPr txBox="1"/>
                  <p:nvPr/>
                </p:nvSpPr>
                <p:spPr>
                  <a:xfrm>
                    <a:off x="6175381" y="1879544"/>
                    <a:ext cx="132202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lnSpc>
                        <a:spcPct val="100000"/>
                      </a:lnSpc>
                    </a:pPr>
                    <a:r>
                      <a:rPr lang="en-US" sz="900" b="0" dirty="0">
                        <a:solidFill>
                          <a:srgbClr val="404040"/>
                        </a:solidFill>
                        <a:latin typeface="+mn-ea"/>
                        <a:sym typeface="Calibri"/>
                      </a:rPr>
                      <a:t>IPSAN/NAS/FTP/ </a:t>
                    </a:r>
                  </a:p>
                  <a:p>
                    <a:pPr>
                      <a:lnSpc>
                        <a:spcPct val="100000"/>
                      </a:lnSpc>
                    </a:pPr>
                    <a:r>
                      <a:rPr sz="900" b="0" dirty="0">
                        <a:solidFill>
                          <a:srgbClr val="404040"/>
                        </a:solidFill>
                        <a:latin typeface="+mn-ea"/>
                        <a:sym typeface="Calibri"/>
                      </a:rPr>
                      <a:t>Cloud</a:t>
                    </a:r>
                    <a:r>
                      <a:rPr lang="en-US" sz="900" b="0" dirty="0">
                        <a:solidFill>
                          <a:srgbClr val="404040"/>
                        </a:solidFill>
                        <a:latin typeface="+mn-ea"/>
                        <a:sym typeface="Calibri"/>
                      </a:rPr>
                      <a:t> </a:t>
                    </a:r>
                    <a:r>
                      <a:rPr sz="900" b="0" dirty="0">
                        <a:solidFill>
                          <a:srgbClr val="404040"/>
                        </a:solidFill>
                        <a:latin typeface="+mn-ea"/>
                        <a:sym typeface="Calibri"/>
                      </a:rPr>
                      <a:t>Storage Server</a:t>
                    </a:r>
                  </a:p>
                </p:txBody>
              </p:sp>
              <p:pic>
                <p:nvPicPr>
                  <p:cNvPr id="174" name="图片 174" descr="图片 174"/>
                  <p:cNvPicPr>
                    <a:picLocks noChangeAspect="1"/>
                  </p:cNvPicPr>
                  <p:nvPr/>
                </p:nvPicPr>
                <p:blipFill>
                  <a:blip r:embed="rId4"/>
                  <a:stretch>
                    <a:fillRect/>
                  </a:stretch>
                </p:blipFill>
                <p:spPr>
                  <a:xfrm>
                    <a:off x="8053029" y="1646126"/>
                    <a:ext cx="539898" cy="426561"/>
                  </a:xfrm>
                  <a:prstGeom prst="rect">
                    <a:avLst/>
                  </a:prstGeom>
                  <a:ln w="12700">
                    <a:miter lim="400000"/>
                  </a:ln>
                </p:spPr>
              </p:pic>
              <p:sp>
                <p:nvSpPr>
                  <p:cNvPr id="175" name="直接箭头连接符 175"/>
                  <p:cNvSpPr/>
                  <p:nvPr/>
                </p:nvSpPr>
                <p:spPr>
                  <a:xfrm>
                    <a:off x="7496771" y="1874990"/>
                    <a:ext cx="556258" cy="0"/>
                  </a:xfrm>
                  <a:prstGeom prst="line">
                    <a:avLst/>
                  </a:prstGeom>
                  <a:ln w="25400">
                    <a:solidFill>
                      <a:schemeClr val="accent1"/>
                    </a:solidFill>
                    <a:miter/>
                    <a:tailEnd type="triangle"/>
                  </a:ln>
                </p:spPr>
                <p:txBody>
                  <a:bodyPr lIns="45719" rIns="45719"/>
                  <a:lstStyle/>
                  <a:p>
                    <a:endParaRPr sz="900">
                      <a:latin typeface="+mn-ea"/>
                    </a:endParaRPr>
                  </a:p>
                </p:txBody>
              </p:sp>
              <p:sp>
                <p:nvSpPr>
                  <p:cNvPr id="176" name="圆角矩形 188"/>
                  <p:cNvSpPr/>
                  <p:nvPr/>
                </p:nvSpPr>
                <p:spPr>
                  <a:xfrm>
                    <a:off x="5346782" y="1300092"/>
                    <a:ext cx="2149989" cy="1079268"/>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79" name="矩形 178"/>
                  <p:cNvSpPr/>
                  <p:nvPr/>
                </p:nvSpPr>
                <p:spPr>
                  <a:xfrm>
                    <a:off x="5427027" y="836044"/>
                    <a:ext cx="2069743" cy="378217"/>
                  </a:xfrm>
                  <a:prstGeom prst="rect">
                    <a:avLst/>
                  </a:prstGeom>
                  <a:solidFill>
                    <a:srgbClr val="FFFFFF"/>
                  </a:solidFill>
                  <a:ln w="12700"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b="1" dirty="0">
                        <a:solidFill>
                          <a:srgbClr val="00B0F0"/>
                        </a:solidFill>
                        <a:latin typeface="+mn-ea"/>
                        <a:ea typeface="微软雅黑"/>
                        <a:cs typeface="微软雅黑"/>
                      </a:rPr>
                      <a:t>Important historical </a:t>
                    </a:r>
                    <a:r>
                      <a:rPr lang="en-US" altLang="zh-CN" sz="900" b="1" dirty="0">
                        <a:solidFill>
                          <a:srgbClr val="00B0F0"/>
                        </a:solidFill>
                        <a:latin typeface="+mn-ea"/>
                        <a:ea typeface="微软雅黑"/>
                        <a:cs typeface="微软雅黑"/>
                        <a:sym typeface="微软雅黑"/>
                      </a:rPr>
                      <a:t>data of  BWC are stored into storage server</a:t>
                    </a:r>
                    <a:endParaRPr lang="zh-CN" altLang="en-US" sz="900" b="1" dirty="0">
                      <a:solidFill>
                        <a:srgbClr val="00B0F0"/>
                      </a:solidFill>
                      <a:latin typeface="+mn-ea"/>
                      <a:ea typeface="微软雅黑"/>
                      <a:cs typeface="微软雅黑"/>
                    </a:endParaRPr>
                  </a:p>
                </p:txBody>
              </p:sp>
              <p:sp>
                <p:nvSpPr>
                  <p:cNvPr id="181" name="直接箭头连接符 175"/>
                  <p:cNvSpPr/>
                  <p:nvPr/>
                </p:nvSpPr>
                <p:spPr>
                  <a:xfrm>
                    <a:off x="4363208" y="1829149"/>
                    <a:ext cx="951519" cy="0"/>
                  </a:xfrm>
                  <a:prstGeom prst="line">
                    <a:avLst/>
                  </a:prstGeom>
                  <a:ln w="25400">
                    <a:solidFill>
                      <a:schemeClr val="accent1"/>
                    </a:solidFill>
                    <a:miter/>
                    <a:tailEnd type="triangle"/>
                  </a:ln>
                </p:spPr>
                <p:txBody>
                  <a:bodyPr lIns="45719" rIns="45719"/>
                  <a:lstStyle/>
                  <a:p>
                    <a:endParaRPr sz="900">
                      <a:latin typeface="+mn-ea"/>
                    </a:endParaRPr>
                  </a:p>
                </p:txBody>
              </p:sp>
              <p:sp>
                <p:nvSpPr>
                  <p:cNvPr id="182" name="直接箭头连接符 175"/>
                  <p:cNvSpPr/>
                  <p:nvPr/>
                </p:nvSpPr>
                <p:spPr>
                  <a:xfrm>
                    <a:off x="2598657" y="1809128"/>
                    <a:ext cx="689031" cy="0"/>
                  </a:xfrm>
                  <a:prstGeom prst="line">
                    <a:avLst/>
                  </a:prstGeom>
                  <a:ln w="25400">
                    <a:solidFill>
                      <a:schemeClr val="accent1"/>
                    </a:solidFill>
                    <a:miter/>
                    <a:tailEnd type="triangle"/>
                  </a:ln>
                </p:spPr>
                <p:txBody>
                  <a:bodyPr lIns="45719" rIns="45719"/>
                  <a:lstStyle/>
                  <a:p>
                    <a:endParaRPr sz="900">
                      <a:latin typeface="+mn-ea"/>
                    </a:endParaRPr>
                  </a:p>
                </p:txBody>
              </p:sp>
              <p:pic>
                <p:nvPicPr>
                  <p:cNvPr id="183" name="图片 1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2339" y="1287920"/>
                    <a:ext cx="686061" cy="663990"/>
                  </a:xfrm>
                  <a:prstGeom prst="rect">
                    <a:avLst/>
                  </a:prstGeom>
                </p:spPr>
              </p:pic>
            </p:grpSp>
            <p:sp>
              <p:nvSpPr>
                <p:cNvPr id="106" name="TextBox 105"/>
                <p:cNvSpPr txBox="1"/>
                <p:nvPr/>
              </p:nvSpPr>
              <p:spPr>
                <a:xfrm>
                  <a:off x="4546513" y="6525344"/>
                  <a:ext cx="1117439"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CN" sz="900" dirty="0">
                      <a:solidFill>
                        <a:srgbClr val="404040"/>
                      </a:solidFill>
                      <a:latin typeface="+mn-ea"/>
                      <a:ea typeface="微软雅黑"/>
                      <a:cs typeface="微软雅黑"/>
                      <a:sym typeface="微软雅黑"/>
                    </a:rPr>
                    <a:t>Docking Station</a:t>
                  </a:r>
                  <a:endParaRPr lang="zh-CN" altLang="en-US" sz="900" dirty="0">
                    <a:solidFill>
                      <a:srgbClr val="404040"/>
                    </a:solidFill>
                    <a:latin typeface="+mn-ea"/>
                    <a:ea typeface="微软雅黑"/>
                    <a:cs typeface="微软雅黑"/>
                    <a:sym typeface="微软雅黑"/>
                  </a:endParaRPr>
                </a:p>
              </p:txBody>
            </p:sp>
            <p:sp>
              <p:nvSpPr>
                <p:cNvPr id="95" name="TextBox 94"/>
                <p:cNvSpPr txBox="1"/>
                <p:nvPr/>
              </p:nvSpPr>
              <p:spPr>
                <a:xfrm>
                  <a:off x="4406987" y="2627903"/>
                  <a:ext cx="1117439"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CN" sz="900" dirty="0">
                      <a:solidFill>
                        <a:srgbClr val="404040"/>
                      </a:solidFill>
                      <a:latin typeface="+mn-ea"/>
                      <a:ea typeface="微软雅黑"/>
                      <a:cs typeface="微软雅黑"/>
                      <a:sym typeface="微软雅黑"/>
                    </a:rPr>
                    <a:t>Docking Station</a:t>
                  </a:r>
                  <a:endParaRPr lang="zh-CN" altLang="en-US" sz="900" dirty="0">
                    <a:solidFill>
                      <a:srgbClr val="404040"/>
                    </a:solidFill>
                    <a:latin typeface="+mn-ea"/>
                    <a:ea typeface="微软雅黑"/>
                    <a:cs typeface="微软雅黑"/>
                    <a:sym typeface="微软雅黑"/>
                  </a:endParaRPr>
                </a:p>
              </p:txBody>
            </p:sp>
            <p:sp>
              <p:nvSpPr>
                <p:cNvPr id="96" name="矩形 162"/>
                <p:cNvSpPr txBox="1"/>
                <p:nvPr/>
              </p:nvSpPr>
              <p:spPr>
                <a:xfrm>
                  <a:off x="2566145" y="2589429"/>
                  <a:ext cx="1691001"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r>
                    <a:rPr sz="900" b="0" dirty="0">
                      <a:solidFill>
                        <a:srgbClr val="404040"/>
                      </a:solidFill>
                      <a:latin typeface="+mn-ea"/>
                      <a:sym typeface="Calibri"/>
                    </a:rPr>
                    <a:t>Video/Audio</a:t>
                  </a:r>
                  <a:r>
                    <a:rPr lang="en-US" sz="900" b="0" dirty="0">
                      <a:solidFill>
                        <a:srgbClr val="404040"/>
                      </a:solidFill>
                      <a:latin typeface="+mn-ea"/>
                      <a:sym typeface="Calibri"/>
                    </a:rPr>
                    <a:t>/Image</a:t>
                  </a:r>
                  <a:r>
                    <a:rPr sz="900" b="0" dirty="0">
                      <a:solidFill>
                        <a:srgbClr val="404040"/>
                      </a:solidFill>
                      <a:latin typeface="+mn-ea"/>
                      <a:sym typeface="Calibri"/>
                    </a:rPr>
                    <a:t> </a:t>
                  </a:r>
                  <a:r>
                    <a:rPr lang="en-US" sz="900" b="0" dirty="0">
                      <a:solidFill>
                        <a:srgbClr val="404040"/>
                      </a:solidFill>
                      <a:latin typeface="+mn-ea"/>
                      <a:sym typeface="Calibri"/>
                    </a:rPr>
                    <a:t>records</a:t>
                  </a:r>
                  <a:endParaRPr sz="900" b="0" dirty="0">
                    <a:solidFill>
                      <a:srgbClr val="404040"/>
                    </a:solidFill>
                    <a:latin typeface="+mn-ea"/>
                    <a:sym typeface="Calibri"/>
                  </a:endParaRPr>
                </a:p>
              </p:txBody>
            </p:sp>
            <p:cxnSp>
              <p:nvCxnSpPr>
                <p:cNvPr id="99" name="直接连接符 98"/>
                <p:cNvCxnSpPr/>
                <p:nvPr/>
              </p:nvCxnSpPr>
              <p:spPr>
                <a:xfrm>
                  <a:off x="24680" y="3296597"/>
                  <a:ext cx="10813360"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10" name="矩形 162"/>
                <p:cNvSpPr txBox="1"/>
                <p:nvPr/>
              </p:nvSpPr>
              <p:spPr>
                <a:xfrm>
                  <a:off x="2040189" y="5110514"/>
                  <a:ext cx="1412720"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sz="900" b="0" dirty="0">
                      <a:solidFill>
                        <a:srgbClr val="404040"/>
                      </a:solidFill>
                      <a:latin typeface="+mn-ea"/>
                      <a:sym typeface="Calibri"/>
                    </a:rPr>
                    <a:t>Video/Audio</a:t>
                  </a:r>
                  <a:r>
                    <a:rPr lang="en-US" sz="900" b="0" dirty="0">
                      <a:solidFill>
                        <a:srgbClr val="404040"/>
                      </a:solidFill>
                      <a:latin typeface="+mn-ea"/>
                      <a:sym typeface="Calibri"/>
                    </a:rPr>
                    <a:t>/Image</a:t>
                  </a:r>
                  <a:r>
                    <a:rPr sz="900" b="0" dirty="0">
                      <a:solidFill>
                        <a:srgbClr val="404040"/>
                      </a:solidFill>
                      <a:latin typeface="+mn-ea"/>
                      <a:sym typeface="Calibri"/>
                    </a:rPr>
                    <a:t> Record</a:t>
                  </a:r>
                  <a:r>
                    <a:rPr lang="en-US" sz="900" b="0" dirty="0">
                      <a:solidFill>
                        <a:srgbClr val="404040"/>
                      </a:solidFill>
                      <a:latin typeface="+mn-ea"/>
                      <a:sym typeface="Calibri"/>
                    </a:rPr>
                    <a:t>s</a:t>
                  </a:r>
                  <a:endParaRPr sz="900" b="0" dirty="0">
                    <a:solidFill>
                      <a:srgbClr val="404040"/>
                    </a:solidFill>
                    <a:latin typeface="+mn-ea"/>
                    <a:sym typeface="Calibri"/>
                  </a:endParaRPr>
                </a:p>
              </p:txBody>
            </p:sp>
            <p:sp>
              <p:nvSpPr>
                <p:cNvPr id="112" name="圆角矩形 164"/>
                <p:cNvSpPr/>
                <p:nvPr/>
              </p:nvSpPr>
              <p:spPr>
                <a:xfrm>
                  <a:off x="4492570" y="5589240"/>
                  <a:ext cx="947096" cy="912232"/>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13" name="直接箭头连接符 166"/>
                <p:cNvSpPr/>
                <p:nvPr/>
              </p:nvSpPr>
              <p:spPr>
                <a:xfrm>
                  <a:off x="3174139" y="5372422"/>
                  <a:ext cx="1139676" cy="504354"/>
                </a:xfrm>
                <a:prstGeom prst="line">
                  <a:avLst/>
                </a:prstGeom>
                <a:ln w="25400">
                  <a:solidFill>
                    <a:schemeClr val="accent1"/>
                  </a:solidFill>
                  <a:miter/>
                  <a:tailEnd type="triangle"/>
                </a:ln>
              </p:spPr>
              <p:txBody>
                <a:bodyPr lIns="45719" rIns="45719"/>
                <a:lstStyle/>
                <a:p>
                  <a:endParaRPr sz="900">
                    <a:latin typeface="+mn-ea"/>
                  </a:endParaRPr>
                </a:p>
              </p:txBody>
            </p:sp>
            <p:sp>
              <p:nvSpPr>
                <p:cNvPr id="114" name="矩形 167"/>
                <p:cNvSpPr txBox="1"/>
                <p:nvPr/>
              </p:nvSpPr>
              <p:spPr>
                <a:xfrm>
                  <a:off x="4311903" y="6307887"/>
                  <a:ext cx="136987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lnSpc>
                      <a:spcPct val="100000"/>
                    </a:lnSpc>
                  </a:pPr>
                  <a:r>
                    <a:rPr sz="900" b="0" dirty="0">
                      <a:solidFill>
                        <a:srgbClr val="404040"/>
                      </a:solidFill>
                      <a:latin typeface="+mn-ea"/>
                      <a:sym typeface="Calibri"/>
                    </a:rPr>
                    <a:t>Data Acquisition </a:t>
                  </a:r>
                </a:p>
              </p:txBody>
            </p:sp>
            <p:sp>
              <p:nvSpPr>
                <p:cNvPr id="116" name="矩形 173"/>
                <p:cNvSpPr txBox="1"/>
                <p:nvPr/>
              </p:nvSpPr>
              <p:spPr>
                <a:xfrm>
                  <a:off x="5663952" y="5726735"/>
                  <a:ext cx="795867" cy="50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defRPr sz="1100" b="1">
                      <a:solidFill>
                        <a:srgbClr val="262626"/>
                      </a:solidFill>
                      <a:latin typeface="微软雅黑"/>
                      <a:ea typeface="微软雅黑"/>
                      <a:cs typeface="微软雅黑"/>
                      <a:sym typeface="微软雅黑"/>
                    </a:defRPr>
                  </a:lvl1pPr>
                </a:lstStyle>
                <a:p>
                  <a:pPr algn="ct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Important  historical data </a:t>
                  </a:r>
                  <a:endParaRPr sz="900" b="0" dirty="0">
                    <a:solidFill>
                      <a:srgbClr val="404040"/>
                    </a:solidFill>
                    <a:latin typeface="+mn-ea"/>
                    <a:sym typeface="Calibri"/>
                  </a:endParaRPr>
                </a:p>
              </p:txBody>
            </p:sp>
            <p:pic>
              <p:nvPicPr>
                <p:cNvPr id="117" name="图片 174" descr="图片 174"/>
                <p:cNvPicPr>
                  <a:picLocks noChangeAspect="1"/>
                </p:cNvPicPr>
                <p:nvPr/>
              </p:nvPicPr>
              <p:blipFill>
                <a:blip r:embed="rId4"/>
                <a:stretch>
                  <a:fillRect/>
                </a:stretch>
              </p:blipFill>
              <p:spPr>
                <a:xfrm>
                  <a:off x="10585176" y="4862021"/>
                  <a:ext cx="505730" cy="424218"/>
                </a:xfrm>
                <a:prstGeom prst="rect">
                  <a:avLst/>
                </a:prstGeom>
                <a:ln w="12700">
                  <a:miter lim="400000"/>
                </a:ln>
              </p:spPr>
            </p:pic>
            <p:sp>
              <p:nvSpPr>
                <p:cNvPr id="118" name="直接箭头连接符 175"/>
                <p:cNvSpPr/>
                <p:nvPr/>
              </p:nvSpPr>
              <p:spPr>
                <a:xfrm>
                  <a:off x="9984432" y="5074130"/>
                  <a:ext cx="612000" cy="0"/>
                </a:xfrm>
                <a:prstGeom prst="line">
                  <a:avLst/>
                </a:prstGeom>
                <a:ln w="25400">
                  <a:solidFill>
                    <a:schemeClr val="accent1"/>
                  </a:solidFill>
                  <a:miter/>
                  <a:tailEnd type="triangle"/>
                </a:ln>
              </p:spPr>
              <p:txBody>
                <a:bodyPr lIns="45719" rIns="45719"/>
                <a:lstStyle/>
                <a:p>
                  <a:endParaRPr sz="900">
                    <a:latin typeface="+mn-ea"/>
                  </a:endParaRPr>
                </a:p>
              </p:txBody>
            </p:sp>
            <p:pic>
              <p:nvPicPr>
                <p:cNvPr id="120" name="对象 186" descr="对象 186"/>
                <p:cNvPicPr>
                  <a:picLocks noChangeAspect="1"/>
                </p:cNvPicPr>
                <p:nvPr/>
              </p:nvPicPr>
              <p:blipFill>
                <a:blip r:embed="rId6"/>
                <a:stretch>
                  <a:fillRect/>
                </a:stretch>
              </p:blipFill>
              <p:spPr>
                <a:xfrm>
                  <a:off x="7348918" y="4038837"/>
                  <a:ext cx="220976" cy="45720"/>
                </a:xfrm>
                <a:prstGeom prst="rect">
                  <a:avLst/>
                </a:prstGeom>
                <a:ln w="12700">
                  <a:miter lim="400000"/>
                </a:ln>
              </p:spPr>
            </p:pic>
            <p:sp>
              <p:nvSpPr>
                <p:cNvPr id="122" name="Freeform 15"/>
                <p:cNvSpPr/>
                <p:nvPr/>
              </p:nvSpPr>
              <p:spPr>
                <a:xfrm rot="3199297" flipH="1">
                  <a:off x="3540634" y="4050852"/>
                  <a:ext cx="265508" cy="1050361"/>
                </a:xfrm>
                <a:custGeom>
                  <a:avLst/>
                  <a:gdLst/>
                  <a:ahLst/>
                  <a:cxnLst>
                    <a:cxn ang="0">
                      <a:pos x="wd2" y="hd2"/>
                    </a:cxn>
                    <a:cxn ang="5400000">
                      <a:pos x="wd2" y="hd2"/>
                    </a:cxn>
                    <a:cxn ang="10800000">
                      <a:pos x="wd2" y="hd2"/>
                    </a:cxn>
                    <a:cxn ang="16200000">
                      <a:pos x="wd2" y="hd2"/>
                    </a:cxn>
                  </a:cxnLst>
                  <a:rect l="0" t="0" r="r" b="b"/>
                  <a:pathLst>
                    <a:path w="21600" h="21600" extrusionOk="0">
                      <a:moveTo>
                        <a:pt x="21600" y="12870"/>
                      </a:moveTo>
                      <a:lnTo>
                        <a:pt x="4651" y="0"/>
                      </a:lnTo>
                      <a:lnTo>
                        <a:pt x="11976" y="9581"/>
                      </a:lnTo>
                      <a:lnTo>
                        <a:pt x="0" y="7779"/>
                      </a:lnTo>
                      <a:lnTo>
                        <a:pt x="16093" y="21600"/>
                      </a:lnTo>
                      <a:lnTo>
                        <a:pt x="8287" y="11451"/>
                      </a:lnTo>
                      <a:lnTo>
                        <a:pt x="21600" y="12870"/>
                      </a:lnTo>
                      <a:close/>
                    </a:path>
                  </a:pathLst>
                </a:custGeom>
                <a:solidFill>
                  <a:srgbClr val="FFCC66"/>
                </a:solidFill>
                <a:ln>
                  <a:solidFill>
                    <a:srgbClr val="ECF6A2"/>
                  </a:solidFill>
                </a:ln>
              </p:spPr>
              <p:txBody>
                <a:bodyPr lIns="45719" rIns="45719" anchor="ctr"/>
                <a:lstStyle/>
                <a:p>
                  <a:pPr>
                    <a:defRPr sz="1100">
                      <a:solidFill>
                        <a:srgbClr val="262626"/>
                      </a:solidFill>
                      <a:latin typeface="微软雅黑"/>
                      <a:ea typeface="微软雅黑"/>
                      <a:cs typeface="微软雅黑"/>
                      <a:sym typeface="微软雅黑"/>
                    </a:defRPr>
                  </a:pPr>
                  <a:endParaRPr sz="900">
                    <a:latin typeface="+mn-ea"/>
                  </a:endParaRPr>
                </a:p>
              </p:txBody>
            </p:sp>
            <p:grpSp>
              <p:nvGrpSpPr>
                <p:cNvPr id="123" name="Group 250"/>
                <p:cNvGrpSpPr/>
                <p:nvPr/>
              </p:nvGrpSpPr>
              <p:grpSpPr>
                <a:xfrm>
                  <a:off x="4216415" y="3723908"/>
                  <a:ext cx="727286" cy="1002080"/>
                  <a:chOff x="0" y="0"/>
                  <a:chExt cx="851883" cy="1173754"/>
                </a:xfrm>
              </p:grpSpPr>
              <p:grpSp>
                <p:nvGrpSpPr>
                  <p:cNvPr id="139" name="Group 251"/>
                  <p:cNvGrpSpPr/>
                  <p:nvPr/>
                </p:nvGrpSpPr>
                <p:grpSpPr>
                  <a:xfrm>
                    <a:off x="-1" y="348102"/>
                    <a:ext cx="791816" cy="825653"/>
                    <a:chOff x="0" y="0"/>
                    <a:chExt cx="791814" cy="825651"/>
                  </a:xfrm>
                </p:grpSpPr>
                <p:grpSp>
                  <p:nvGrpSpPr>
                    <p:cNvPr id="150" name="Group 252"/>
                    <p:cNvGrpSpPr/>
                    <p:nvPr/>
                  </p:nvGrpSpPr>
                  <p:grpSpPr>
                    <a:xfrm>
                      <a:off x="-1" y="18512"/>
                      <a:ext cx="791816" cy="807140"/>
                      <a:chOff x="0" y="0"/>
                      <a:chExt cx="791814" cy="807138"/>
                    </a:xfrm>
                  </p:grpSpPr>
                  <p:sp>
                    <p:nvSpPr>
                      <p:cNvPr id="159" name="Freeform 253"/>
                      <p:cNvSpPr/>
                      <p:nvPr/>
                    </p:nvSpPr>
                    <p:spPr>
                      <a:xfrm>
                        <a:off x="0" y="403569"/>
                        <a:ext cx="320919" cy="268060"/>
                      </a:xfrm>
                      <a:custGeom>
                        <a:avLst/>
                        <a:gdLst/>
                        <a:ahLst/>
                        <a:cxnLst>
                          <a:cxn ang="0">
                            <a:pos x="wd2" y="hd2"/>
                          </a:cxn>
                          <a:cxn ang="5400000">
                            <a:pos x="wd2" y="hd2"/>
                          </a:cxn>
                          <a:cxn ang="10800000">
                            <a:pos x="wd2" y="hd2"/>
                          </a:cxn>
                          <a:cxn ang="16200000">
                            <a:pos x="wd2" y="hd2"/>
                          </a:cxn>
                        </a:cxnLst>
                        <a:rect l="0" t="0" r="r" b="b"/>
                        <a:pathLst>
                          <a:path w="21600" h="21600" extrusionOk="0">
                            <a:moveTo>
                              <a:pt x="16101" y="0"/>
                            </a:moveTo>
                            <a:lnTo>
                              <a:pt x="21600" y="10740"/>
                            </a:lnTo>
                            <a:lnTo>
                              <a:pt x="16101" y="21600"/>
                            </a:lnTo>
                            <a:lnTo>
                              <a:pt x="5536" y="21600"/>
                            </a:lnTo>
                            <a:lnTo>
                              <a:pt x="0" y="10740"/>
                            </a:lnTo>
                            <a:lnTo>
                              <a:pt x="0" y="10979"/>
                            </a:lnTo>
                            <a:lnTo>
                              <a:pt x="5536" y="298"/>
                            </a:lnTo>
                            <a:lnTo>
                              <a:pt x="16101" y="298"/>
                            </a:lnTo>
                            <a:lnTo>
                              <a:pt x="1610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0" name="Freeform 254"/>
                      <p:cNvSpPr/>
                      <p:nvPr/>
                    </p:nvSpPr>
                    <p:spPr>
                      <a:xfrm>
                        <a:off x="237598" y="273242"/>
                        <a:ext cx="320919" cy="264357"/>
                      </a:xfrm>
                      <a:custGeom>
                        <a:avLst/>
                        <a:gdLst/>
                        <a:ahLst/>
                        <a:cxnLst>
                          <a:cxn ang="0">
                            <a:pos x="wd2" y="hd2"/>
                          </a:cxn>
                          <a:cxn ang="5400000">
                            <a:pos x="wd2" y="hd2"/>
                          </a:cxn>
                          <a:cxn ang="10800000">
                            <a:pos x="wd2" y="hd2"/>
                          </a:cxn>
                          <a:cxn ang="16200000">
                            <a:pos x="wd2" y="hd2"/>
                          </a:cxn>
                        </a:cxnLst>
                        <a:rect l="0" t="0" r="r" b="b"/>
                        <a:pathLst>
                          <a:path w="21600" h="21600" extrusionOk="0">
                            <a:moveTo>
                              <a:pt x="16028" y="0"/>
                            </a:moveTo>
                            <a:lnTo>
                              <a:pt x="21600" y="10770"/>
                            </a:lnTo>
                            <a:lnTo>
                              <a:pt x="16028" y="21600"/>
                            </a:lnTo>
                            <a:lnTo>
                              <a:pt x="5499" y="21600"/>
                            </a:lnTo>
                            <a:lnTo>
                              <a:pt x="0" y="10951"/>
                            </a:lnTo>
                            <a:lnTo>
                              <a:pt x="5499" y="0"/>
                            </a:lnTo>
                            <a:lnTo>
                              <a:pt x="1602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1" name="Freeform 255"/>
                      <p:cNvSpPr/>
                      <p:nvPr/>
                    </p:nvSpPr>
                    <p:spPr>
                      <a:xfrm>
                        <a:off x="235985" y="539079"/>
                        <a:ext cx="320382" cy="268060"/>
                      </a:xfrm>
                      <a:custGeom>
                        <a:avLst/>
                        <a:gdLst/>
                        <a:ahLst/>
                        <a:cxnLst>
                          <a:cxn ang="0">
                            <a:pos x="wd2" y="hd2"/>
                          </a:cxn>
                          <a:cxn ang="5400000">
                            <a:pos x="wd2" y="hd2"/>
                          </a:cxn>
                          <a:cxn ang="10800000">
                            <a:pos x="wd2" y="hd2"/>
                          </a:cxn>
                          <a:cxn ang="16200000">
                            <a:pos x="wd2" y="hd2"/>
                          </a:cxn>
                        </a:cxnLst>
                        <a:rect l="0" t="0" r="r" b="b"/>
                        <a:pathLst>
                          <a:path w="21600" h="21600" extrusionOk="0">
                            <a:moveTo>
                              <a:pt x="16055" y="0"/>
                            </a:moveTo>
                            <a:lnTo>
                              <a:pt x="21600" y="10860"/>
                            </a:lnTo>
                            <a:lnTo>
                              <a:pt x="16055" y="21540"/>
                            </a:lnTo>
                            <a:lnTo>
                              <a:pt x="16055" y="21600"/>
                            </a:lnTo>
                            <a:lnTo>
                              <a:pt x="5509" y="21600"/>
                            </a:lnTo>
                            <a:lnTo>
                              <a:pt x="0" y="10860"/>
                            </a:lnTo>
                            <a:lnTo>
                              <a:pt x="5509" y="0"/>
                            </a:lnTo>
                            <a:lnTo>
                              <a:pt x="16055"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2" name="Freeform 256"/>
                      <p:cNvSpPr/>
                      <p:nvPr/>
                    </p:nvSpPr>
                    <p:spPr>
                      <a:xfrm>
                        <a:off x="469820" y="40727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681"/>
                            </a:lnTo>
                            <a:lnTo>
                              <a:pt x="16011" y="21600"/>
                            </a:lnTo>
                            <a:lnTo>
                              <a:pt x="5589" y="21600"/>
                            </a:lnTo>
                            <a:lnTo>
                              <a:pt x="0" y="10681"/>
                            </a:lnTo>
                            <a:lnTo>
                              <a:pt x="5589" y="239"/>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3" name="Freeform 257"/>
                      <p:cNvSpPr/>
                      <p:nvPr/>
                    </p:nvSpPr>
                    <p:spPr>
                      <a:xfrm>
                        <a:off x="469820" y="13773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681"/>
                            </a:lnTo>
                            <a:lnTo>
                              <a:pt x="16011" y="21361"/>
                            </a:lnTo>
                            <a:lnTo>
                              <a:pt x="16011" y="21600"/>
                            </a:lnTo>
                            <a:lnTo>
                              <a:pt x="5589" y="21600"/>
                            </a:lnTo>
                            <a:lnTo>
                              <a:pt x="0" y="10681"/>
                            </a:lnTo>
                            <a:lnTo>
                              <a:pt x="5589" y="60"/>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4" name="Freeform 258"/>
                      <p:cNvSpPr/>
                      <p:nvPr/>
                    </p:nvSpPr>
                    <p:spPr>
                      <a:xfrm>
                        <a:off x="235985" y="0"/>
                        <a:ext cx="322532" cy="268059"/>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740"/>
                            </a:lnTo>
                            <a:lnTo>
                              <a:pt x="15948" y="21600"/>
                            </a:lnTo>
                            <a:lnTo>
                              <a:pt x="5580" y="21600"/>
                            </a:lnTo>
                            <a:lnTo>
                              <a:pt x="0" y="10740"/>
                            </a:lnTo>
                            <a:lnTo>
                              <a:pt x="5580" y="298"/>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5" name="Freeform 259"/>
                      <p:cNvSpPr/>
                      <p:nvPr/>
                    </p:nvSpPr>
                    <p:spPr>
                      <a:xfrm>
                        <a:off x="0" y="137731"/>
                        <a:ext cx="322532" cy="26806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681"/>
                            </a:lnTo>
                            <a:lnTo>
                              <a:pt x="15948" y="21361"/>
                            </a:lnTo>
                            <a:lnTo>
                              <a:pt x="15948" y="21600"/>
                            </a:lnTo>
                            <a:lnTo>
                              <a:pt x="5580" y="21600"/>
                            </a:lnTo>
                            <a:lnTo>
                              <a:pt x="0" y="10681"/>
                            </a:lnTo>
                            <a:lnTo>
                              <a:pt x="5580" y="60"/>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grpSp>
                <p:grpSp>
                  <p:nvGrpSpPr>
                    <p:cNvPr id="151" name="Group 260"/>
                    <p:cNvGrpSpPr/>
                    <p:nvPr/>
                  </p:nvGrpSpPr>
                  <p:grpSpPr>
                    <a:xfrm>
                      <a:off x="-1" y="0"/>
                      <a:ext cx="791816" cy="807139"/>
                      <a:chOff x="0" y="0"/>
                      <a:chExt cx="791814" cy="807138"/>
                    </a:xfrm>
                  </p:grpSpPr>
                  <p:sp>
                    <p:nvSpPr>
                      <p:cNvPr id="152" name="Freeform 261"/>
                      <p:cNvSpPr/>
                      <p:nvPr/>
                    </p:nvSpPr>
                    <p:spPr>
                      <a:xfrm>
                        <a:off x="0" y="403569"/>
                        <a:ext cx="320919" cy="268800"/>
                      </a:xfrm>
                      <a:custGeom>
                        <a:avLst/>
                        <a:gdLst/>
                        <a:ahLst/>
                        <a:cxnLst>
                          <a:cxn ang="0">
                            <a:pos x="wd2" y="hd2"/>
                          </a:cxn>
                          <a:cxn ang="5400000">
                            <a:pos x="wd2" y="hd2"/>
                          </a:cxn>
                          <a:cxn ang="10800000">
                            <a:pos x="wd2" y="hd2"/>
                          </a:cxn>
                          <a:cxn ang="16200000">
                            <a:pos x="wd2" y="hd2"/>
                          </a:cxn>
                        </a:cxnLst>
                        <a:rect l="0" t="0" r="r" b="b"/>
                        <a:pathLst>
                          <a:path w="21600" h="21600" extrusionOk="0">
                            <a:moveTo>
                              <a:pt x="16101" y="0"/>
                            </a:moveTo>
                            <a:lnTo>
                              <a:pt x="21600" y="10711"/>
                            </a:lnTo>
                            <a:lnTo>
                              <a:pt x="16101" y="21600"/>
                            </a:lnTo>
                            <a:lnTo>
                              <a:pt x="5536" y="21600"/>
                            </a:lnTo>
                            <a:lnTo>
                              <a:pt x="0" y="10711"/>
                            </a:lnTo>
                            <a:lnTo>
                              <a:pt x="0" y="11008"/>
                            </a:lnTo>
                            <a:lnTo>
                              <a:pt x="5536" y="298"/>
                            </a:lnTo>
                            <a:lnTo>
                              <a:pt x="16101" y="298"/>
                            </a:lnTo>
                            <a:lnTo>
                              <a:pt x="1610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3" name="Freeform 262"/>
                      <p:cNvSpPr/>
                      <p:nvPr/>
                    </p:nvSpPr>
                    <p:spPr>
                      <a:xfrm>
                        <a:off x="237598" y="273242"/>
                        <a:ext cx="320919" cy="264357"/>
                      </a:xfrm>
                      <a:custGeom>
                        <a:avLst/>
                        <a:gdLst/>
                        <a:ahLst/>
                        <a:cxnLst>
                          <a:cxn ang="0">
                            <a:pos x="wd2" y="hd2"/>
                          </a:cxn>
                          <a:cxn ang="5400000">
                            <a:pos x="wd2" y="hd2"/>
                          </a:cxn>
                          <a:cxn ang="10800000">
                            <a:pos x="wd2" y="hd2"/>
                          </a:cxn>
                          <a:cxn ang="16200000">
                            <a:pos x="wd2" y="hd2"/>
                          </a:cxn>
                        </a:cxnLst>
                        <a:rect l="0" t="0" r="r" b="b"/>
                        <a:pathLst>
                          <a:path w="21600" h="21600" extrusionOk="0">
                            <a:moveTo>
                              <a:pt x="16028" y="0"/>
                            </a:moveTo>
                            <a:lnTo>
                              <a:pt x="21600" y="10770"/>
                            </a:lnTo>
                            <a:lnTo>
                              <a:pt x="16028" y="21600"/>
                            </a:lnTo>
                            <a:lnTo>
                              <a:pt x="5499" y="21600"/>
                            </a:lnTo>
                            <a:lnTo>
                              <a:pt x="0" y="10951"/>
                            </a:lnTo>
                            <a:lnTo>
                              <a:pt x="5499" y="0"/>
                            </a:lnTo>
                            <a:lnTo>
                              <a:pt x="1602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4" name="Freeform 263"/>
                      <p:cNvSpPr/>
                      <p:nvPr/>
                    </p:nvSpPr>
                    <p:spPr>
                      <a:xfrm>
                        <a:off x="235985" y="539079"/>
                        <a:ext cx="320382" cy="268060"/>
                      </a:xfrm>
                      <a:custGeom>
                        <a:avLst/>
                        <a:gdLst/>
                        <a:ahLst/>
                        <a:cxnLst>
                          <a:cxn ang="0">
                            <a:pos x="wd2" y="hd2"/>
                          </a:cxn>
                          <a:cxn ang="5400000">
                            <a:pos x="wd2" y="hd2"/>
                          </a:cxn>
                          <a:cxn ang="10800000">
                            <a:pos x="wd2" y="hd2"/>
                          </a:cxn>
                          <a:cxn ang="16200000">
                            <a:pos x="wd2" y="hd2"/>
                          </a:cxn>
                        </a:cxnLst>
                        <a:rect l="0" t="0" r="r" b="b"/>
                        <a:pathLst>
                          <a:path w="21600" h="21600" extrusionOk="0">
                            <a:moveTo>
                              <a:pt x="16055" y="0"/>
                            </a:moveTo>
                            <a:lnTo>
                              <a:pt x="21600" y="10919"/>
                            </a:lnTo>
                            <a:lnTo>
                              <a:pt x="16055" y="21540"/>
                            </a:lnTo>
                            <a:lnTo>
                              <a:pt x="16055" y="21600"/>
                            </a:lnTo>
                            <a:lnTo>
                              <a:pt x="5509" y="21600"/>
                            </a:lnTo>
                            <a:lnTo>
                              <a:pt x="0" y="10919"/>
                            </a:lnTo>
                            <a:lnTo>
                              <a:pt x="5509" y="0"/>
                            </a:lnTo>
                            <a:lnTo>
                              <a:pt x="16055"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5" name="Freeform 264"/>
                      <p:cNvSpPr/>
                      <p:nvPr/>
                    </p:nvSpPr>
                    <p:spPr>
                      <a:xfrm>
                        <a:off x="469820" y="40727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740"/>
                            </a:lnTo>
                            <a:lnTo>
                              <a:pt x="16011" y="21600"/>
                            </a:lnTo>
                            <a:lnTo>
                              <a:pt x="5589" y="21600"/>
                            </a:lnTo>
                            <a:lnTo>
                              <a:pt x="0" y="10740"/>
                            </a:lnTo>
                            <a:lnTo>
                              <a:pt x="5589" y="298"/>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6" name="Freeform 265"/>
                      <p:cNvSpPr/>
                      <p:nvPr/>
                    </p:nvSpPr>
                    <p:spPr>
                      <a:xfrm>
                        <a:off x="469820" y="13773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740"/>
                            </a:lnTo>
                            <a:lnTo>
                              <a:pt x="16011" y="21361"/>
                            </a:lnTo>
                            <a:lnTo>
                              <a:pt x="16011" y="21600"/>
                            </a:lnTo>
                            <a:lnTo>
                              <a:pt x="5589" y="21600"/>
                            </a:lnTo>
                            <a:lnTo>
                              <a:pt x="0" y="10740"/>
                            </a:lnTo>
                            <a:lnTo>
                              <a:pt x="5589" y="119"/>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7" name="Freeform 266"/>
                      <p:cNvSpPr/>
                      <p:nvPr/>
                    </p:nvSpPr>
                    <p:spPr>
                      <a:xfrm>
                        <a:off x="235985" y="0"/>
                        <a:ext cx="322532" cy="26880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711"/>
                            </a:lnTo>
                            <a:lnTo>
                              <a:pt x="15948" y="21600"/>
                            </a:lnTo>
                            <a:lnTo>
                              <a:pt x="5580" y="21600"/>
                            </a:lnTo>
                            <a:lnTo>
                              <a:pt x="0" y="10711"/>
                            </a:lnTo>
                            <a:lnTo>
                              <a:pt x="5580" y="298"/>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8" name="Freeform 267"/>
                      <p:cNvSpPr/>
                      <p:nvPr/>
                    </p:nvSpPr>
                    <p:spPr>
                      <a:xfrm>
                        <a:off x="0" y="137731"/>
                        <a:ext cx="322532" cy="26806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740"/>
                            </a:lnTo>
                            <a:lnTo>
                              <a:pt x="15948" y="21361"/>
                            </a:lnTo>
                            <a:lnTo>
                              <a:pt x="15948" y="21600"/>
                            </a:lnTo>
                            <a:lnTo>
                              <a:pt x="5580" y="21600"/>
                            </a:lnTo>
                            <a:lnTo>
                              <a:pt x="0" y="10740"/>
                            </a:lnTo>
                            <a:lnTo>
                              <a:pt x="5580" y="119"/>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grpSp>
              </p:grpSp>
              <p:grpSp>
                <p:nvGrpSpPr>
                  <p:cNvPr id="140" name="Group 268"/>
                  <p:cNvGrpSpPr/>
                  <p:nvPr/>
                </p:nvGrpSpPr>
                <p:grpSpPr>
                  <a:xfrm>
                    <a:off x="572017" y="461804"/>
                    <a:ext cx="279867" cy="524780"/>
                    <a:chOff x="0" y="0"/>
                    <a:chExt cx="279865" cy="524778"/>
                  </a:xfrm>
                </p:grpSpPr>
                <p:pic>
                  <p:nvPicPr>
                    <p:cNvPr id="148" name="Picture 269" descr="Picture 269"/>
                    <p:cNvPicPr>
                      <a:picLocks noChangeAspect="1"/>
                    </p:cNvPicPr>
                    <p:nvPr/>
                  </p:nvPicPr>
                  <p:blipFill>
                    <a:blip r:embed="rId7"/>
                    <a:stretch>
                      <a:fillRect/>
                    </a:stretch>
                  </p:blipFill>
                  <p:spPr>
                    <a:xfrm>
                      <a:off x="42646" y="0"/>
                      <a:ext cx="237220" cy="524779"/>
                    </a:xfrm>
                    <a:prstGeom prst="rect">
                      <a:avLst/>
                    </a:prstGeom>
                    <a:ln w="12700" cap="flat">
                      <a:noFill/>
                      <a:miter lim="400000"/>
                    </a:ln>
                    <a:effectLst/>
                  </p:spPr>
                </p:pic>
                <p:pic>
                  <p:nvPicPr>
                    <p:cNvPr id="149" name="Picture 270" descr="Picture 270"/>
                    <p:cNvPicPr>
                      <a:picLocks noChangeAspect="1"/>
                    </p:cNvPicPr>
                    <p:nvPr/>
                  </p:nvPicPr>
                  <p:blipFill>
                    <a:blip r:embed="rId8"/>
                    <a:stretch>
                      <a:fillRect/>
                    </a:stretch>
                  </p:blipFill>
                  <p:spPr>
                    <a:xfrm>
                      <a:off x="-1" y="233234"/>
                      <a:ext cx="107505" cy="291545"/>
                    </a:xfrm>
                    <a:prstGeom prst="rect">
                      <a:avLst/>
                    </a:prstGeom>
                    <a:ln w="12700" cap="flat">
                      <a:noFill/>
                      <a:miter lim="400000"/>
                    </a:ln>
                    <a:effectLst/>
                  </p:spPr>
                </p:pic>
              </p:grpSp>
              <p:grpSp>
                <p:nvGrpSpPr>
                  <p:cNvPr id="141" name="Group 271"/>
                  <p:cNvGrpSpPr/>
                  <p:nvPr/>
                </p:nvGrpSpPr>
                <p:grpSpPr>
                  <a:xfrm>
                    <a:off x="65529" y="458306"/>
                    <a:ext cx="281232" cy="523030"/>
                    <a:chOff x="0" y="0"/>
                    <a:chExt cx="281230" cy="523029"/>
                  </a:xfrm>
                </p:grpSpPr>
                <p:pic>
                  <p:nvPicPr>
                    <p:cNvPr id="146" name="Picture 272" descr="Picture 272"/>
                    <p:cNvPicPr>
                      <a:picLocks noChangeAspect="1"/>
                    </p:cNvPicPr>
                    <p:nvPr/>
                  </p:nvPicPr>
                  <p:blipFill>
                    <a:blip r:embed="rId9"/>
                    <a:stretch>
                      <a:fillRect/>
                    </a:stretch>
                  </p:blipFill>
                  <p:spPr>
                    <a:xfrm>
                      <a:off x="42854" y="0"/>
                      <a:ext cx="238377" cy="523030"/>
                    </a:xfrm>
                    <a:prstGeom prst="rect">
                      <a:avLst/>
                    </a:prstGeom>
                    <a:ln w="12700" cap="flat">
                      <a:noFill/>
                      <a:miter lim="400000"/>
                    </a:ln>
                    <a:effectLst/>
                  </p:spPr>
                </p:pic>
                <p:pic>
                  <p:nvPicPr>
                    <p:cNvPr id="147" name="Picture 273" descr="Picture 273"/>
                    <p:cNvPicPr>
                      <a:picLocks noChangeAspect="1"/>
                    </p:cNvPicPr>
                    <p:nvPr/>
                  </p:nvPicPr>
                  <p:blipFill>
                    <a:blip r:embed="rId10"/>
                    <a:stretch>
                      <a:fillRect/>
                    </a:stretch>
                  </p:blipFill>
                  <p:spPr>
                    <a:xfrm>
                      <a:off x="-1" y="232457"/>
                      <a:ext cx="108030" cy="290573"/>
                    </a:xfrm>
                    <a:prstGeom prst="rect">
                      <a:avLst/>
                    </a:prstGeom>
                    <a:ln w="12700" cap="flat">
                      <a:noFill/>
                      <a:miter lim="400000"/>
                    </a:ln>
                    <a:effectLst/>
                  </p:spPr>
                </p:pic>
              </p:grpSp>
              <p:grpSp>
                <p:nvGrpSpPr>
                  <p:cNvPr id="142" name="Group 274"/>
                  <p:cNvGrpSpPr/>
                  <p:nvPr/>
                </p:nvGrpSpPr>
                <p:grpSpPr>
                  <a:xfrm>
                    <a:off x="309899" y="-1"/>
                    <a:ext cx="279867" cy="524780"/>
                    <a:chOff x="0" y="0"/>
                    <a:chExt cx="279865" cy="524778"/>
                  </a:xfrm>
                </p:grpSpPr>
                <p:pic>
                  <p:nvPicPr>
                    <p:cNvPr id="144" name="Picture 275" descr="Picture 275"/>
                    <p:cNvPicPr>
                      <a:picLocks noChangeAspect="1"/>
                    </p:cNvPicPr>
                    <p:nvPr/>
                  </p:nvPicPr>
                  <p:blipFill>
                    <a:blip r:embed="rId7"/>
                    <a:stretch>
                      <a:fillRect/>
                    </a:stretch>
                  </p:blipFill>
                  <p:spPr>
                    <a:xfrm>
                      <a:off x="42646" y="0"/>
                      <a:ext cx="237220" cy="524779"/>
                    </a:xfrm>
                    <a:prstGeom prst="rect">
                      <a:avLst/>
                    </a:prstGeom>
                    <a:ln w="12700" cap="flat">
                      <a:noFill/>
                      <a:miter lim="400000"/>
                    </a:ln>
                    <a:effectLst/>
                  </p:spPr>
                </p:pic>
                <p:pic>
                  <p:nvPicPr>
                    <p:cNvPr id="145" name="Picture 276" descr="Picture 276"/>
                    <p:cNvPicPr>
                      <a:picLocks noChangeAspect="1"/>
                    </p:cNvPicPr>
                    <p:nvPr/>
                  </p:nvPicPr>
                  <p:blipFill>
                    <a:blip r:embed="rId8"/>
                    <a:stretch>
                      <a:fillRect/>
                    </a:stretch>
                  </p:blipFill>
                  <p:spPr>
                    <a:xfrm>
                      <a:off x="-1" y="233234"/>
                      <a:ext cx="107505" cy="291545"/>
                    </a:xfrm>
                    <a:prstGeom prst="rect">
                      <a:avLst/>
                    </a:prstGeom>
                    <a:ln w="12700" cap="flat">
                      <a:noFill/>
                      <a:miter lim="400000"/>
                    </a:ln>
                    <a:effectLst/>
                  </p:spPr>
                </p:pic>
              </p:grpSp>
              <p:sp>
                <p:nvSpPr>
                  <p:cNvPr id="143" name="Line 277"/>
                  <p:cNvSpPr/>
                  <p:nvPr/>
                </p:nvSpPr>
                <p:spPr>
                  <a:xfrm>
                    <a:off x="344029" y="683961"/>
                    <a:ext cx="180207" cy="1"/>
                  </a:xfrm>
                  <a:prstGeom prst="line">
                    <a:avLst/>
                  </a:prstGeom>
                  <a:noFill/>
                  <a:ln w="38100" cap="flat">
                    <a:solidFill>
                      <a:srgbClr val="000000"/>
                    </a:solidFill>
                    <a:prstDash val="sysDot"/>
                    <a:round/>
                  </a:ln>
                  <a:effectLst/>
                </p:spPr>
                <p:txBody>
                  <a:bodyPr wrap="square" lIns="45719" tIns="45719" rIns="45719" bIns="45719" numCol="1" anchor="t">
                    <a:noAutofit/>
                  </a:bodyPr>
                  <a:lstStyle/>
                  <a:p>
                    <a:endParaRPr sz="900">
                      <a:latin typeface="+mn-ea"/>
                    </a:endParaRPr>
                  </a:p>
                </p:txBody>
              </p:sp>
            </p:grpSp>
            <p:sp>
              <p:nvSpPr>
                <p:cNvPr id="129" name="Freeform 15"/>
                <p:cNvSpPr/>
                <p:nvPr/>
              </p:nvSpPr>
              <p:spPr>
                <a:xfrm rot="5280000" flipH="1">
                  <a:off x="5843997" y="3847069"/>
                  <a:ext cx="150442" cy="1292906"/>
                </a:xfrm>
                <a:custGeom>
                  <a:avLst/>
                  <a:gdLst/>
                  <a:ahLst/>
                  <a:cxnLst>
                    <a:cxn ang="0">
                      <a:pos x="wd2" y="hd2"/>
                    </a:cxn>
                    <a:cxn ang="5400000">
                      <a:pos x="wd2" y="hd2"/>
                    </a:cxn>
                    <a:cxn ang="10800000">
                      <a:pos x="wd2" y="hd2"/>
                    </a:cxn>
                    <a:cxn ang="16200000">
                      <a:pos x="wd2" y="hd2"/>
                    </a:cxn>
                  </a:cxnLst>
                  <a:rect l="0" t="0" r="r" b="b"/>
                  <a:pathLst>
                    <a:path w="21600" h="21600" extrusionOk="0">
                      <a:moveTo>
                        <a:pt x="21600" y="12870"/>
                      </a:moveTo>
                      <a:lnTo>
                        <a:pt x="4651" y="0"/>
                      </a:lnTo>
                      <a:lnTo>
                        <a:pt x="11976" y="9581"/>
                      </a:lnTo>
                      <a:lnTo>
                        <a:pt x="0" y="7779"/>
                      </a:lnTo>
                      <a:lnTo>
                        <a:pt x="16093" y="21600"/>
                      </a:lnTo>
                      <a:lnTo>
                        <a:pt x="8287" y="11451"/>
                      </a:lnTo>
                      <a:lnTo>
                        <a:pt x="21600" y="12870"/>
                      </a:lnTo>
                      <a:close/>
                    </a:path>
                  </a:pathLst>
                </a:custGeom>
                <a:solidFill>
                  <a:srgbClr val="FFCC66"/>
                </a:solidFill>
                <a:ln>
                  <a:solidFill>
                    <a:srgbClr val="ECF6A2"/>
                  </a:solidFill>
                </a:ln>
                <a:scene3d>
                  <a:camera prst="orthographicFront">
                    <a:rot lat="0" lon="3000000" rev="0"/>
                  </a:camera>
                  <a:lightRig rig="threePt" dir="t"/>
                </a:scene3d>
              </p:spPr>
              <p:txBody>
                <a:bodyPr lIns="45719" rIns="45719" anchor="ct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30" name="直接箭头连接符 175"/>
                <p:cNvSpPr/>
                <p:nvPr/>
              </p:nvSpPr>
              <p:spPr>
                <a:xfrm flipV="1">
                  <a:off x="5597025" y="5642276"/>
                  <a:ext cx="970878" cy="0"/>
                </a:xfrm>
                <a:prstGeom prst="line">
                  <a:avLst/>
                </a:prstGeom>
                <a:ln w="25400">
                  <a:solidFill>
                    <a:schemeClr val="accent1"/>
                  </a:solidFill>
                  <a:miter/>
                  <a:tailEnd type="triangle"/>
                </a:ln>
              </p:spPr>
              <p:txBody>
                <a:bodyPr lIns="45719" rIns="45719"/>
                <a:lstStyle/>
                <a:p>
                  <a:endParaRPr sz="900">
                    <a:latin typeface="+mn-ea"/>
                  </a:endParaRPr>
                </a:p>
              </p:txBody>
            </p:sp>
            <p:sp>
              <p:nvSpPr>
                <p:cNvPr id="131" name="矩形 130"/>
                <p:cNvSpPr/>
                <p:nvPr/>
              </p:nvSpPr>
              <p:spPr>
                <a:xfrm>
                  <a:off x="6731897" y="3640548"/>
                  <a:ext cx="2185726" cy="520049"/>
                </a:xfrm>
                <a:prstGeom prst="rect">
                  <a:avLst/>
                </a:prstGeom>
                <a:solidFill>
                  <a:srgbClr val="FFFFFF"/>
                </a:solidFill>
                <a:ln w="12700"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CN" sz="900" b="1" dirty="0">
                      <a:solidFill>
                        <a:srgbClr val="00B0F0"/>
                      </a:solidFill>
                      <a:latin typeface="+mn-ea"/>
                      <a:ea typeface="微软雅黑"/>
                      <a:cs typeface="微软雅黑"/>
                    </a:rPr>
                    <a:t>Rea</a:t>
                  </a:r>
                  <a:r>
                    <a:rPr lang="en-US" altLang="zh-CN" sz="900" b="1" dirty="0">
                      <a:solidFill>
                        <a:srgbClr val="00B0F0"/>
                      </a:solidFill>
                      <a:latin typeface="+mn-ea"/>
                      <a:ea typeface="微软雅黑"/>
                      <a:cs typeface="微软雅黑"/>
                      <a:sym typeface="微软雅黑"/>
                    </a:rPr>
                    <a:t>l-time data of 4G BWC and important  historical data of BWC are stored into storage server</a:t>
                  </a:r>
                  <a:endParaRPr lang="zh-CN" altLang="en-US" sz="900" b="1" dirty="0">
                    <a:solidFill>
                      <a:srgbClr val="00B0F0"/>
                    </a:solidFill>
                    <a:latin typeface="+mn-ea"/>
                    <a:ea typeface="微软雅黑"/>
                    <a:cs typeface="微软雅黑"/>
                  </a:endParaRPr>
                </a:p>
              </p:txBody>
            </p:sp>
            <p:sp>
              <p:nvSpPr>
                <p:cNvPr id="133" name="圆角矩形 188"/>
                <p:cNvSpPr/>
                <p:nvPr/>
              </p:nvSpPr>
              <p:spPr>
                <a:xfrm>
                  <a:off x="6579837" y="4226845"/>
                  <a:ext cx="2468491" cy="1683509"/>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35" name="矩形 134"/>
                <p:cNvSpPr/>
                <p:nvPr/>
              </p:nvSpPr>
              <p:spPr>
                <a:xfrm>
                  <a:off x="554037" y="2071472"/>
                  <a:ext cx="1005458" cy="472772"/>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50000"/>
                    </a:lnSpc>
                    <a:defRPr sz="1100" b="1">
                      <a:solidFill>
                        <a:srgbClr val="262626"/>
                      </a:solidFill>
                      <a:latin typeface="微软雅黑"/>
                      <a:ea typeface="微软雅黑"/>
                      <a:cs typeface="微软雅黑"/>
                      <a:sym typeface="微软雅黑"/>
                    </a:defRPr>
                  </a:pPr>
                  <a:r>
                    <a:rPr lang="en-US" altLang="zh-CN" sz="1600" b="1" dirty="0">
                      <a:solidFill>
                        <a:srgbClr val="00B0F0"/>
                      </a:solidFill>
                      <a:latin typeface="+mn-ea"/>
                      <a:ea typeface="微软雅黑"/>
                      <a:cs typeface="微软雅黑"/>
                    </a:rPr>
                    <a:t>1. DEMS</a:t>
                  </a:r>
                  <a:endParaRPr lang="zh-CN" altLang="en-US" sz="1600" b="1" dirty="0">
                    <a:solidFill>
                      <a:srgbClr val="00B0F0"/>
                    </a:solidFill>
                    <a:latin typeface="+mn-ea"/>
                    <a:ea typeface="微软雅黑"/>
                    <a:cs typeface="微软雅黑"/>
                  </a:endParaRPr>
                </a:p>
              </p:txBody>
            </p:sp>
            <p:sp>
              <p:nvSpPr>
                <p:cNvPr id="136" name="矩形 135"/>
                <p:cNvSpPr/>
                <p:nvPr/>
              </p:nvSpPr>
              <p:spPr>
                <a:xfrm>
                  <a:off x="554037" y="4902633"/>
                  <a:ext cx="1005458" cy="472772"/>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50000"/>
                    </a:lnSpc>
                    <a:defRPr sz="1100" b="1">
                      <a:solidFill>
                        <a:srgbClr val="262626"/>
                      </a:solidFill>
                      <a:latin typeface="微软雅黑"/>
                      <a:ea typeface="微软雅黑"/>
                      <a:cs typeface="微软雅黑"/>
                      <a:sym typeface="微软雅黑"/>
                    </a:defRPr>
                  </a:pPr>
                  <a:r>
                    <a:rPr lang="en-US" altLang="zh-CN" sz="1600" b="1" dirty="0">
                      <a:solidFill>
                        <a:srgbClr val="00B0F0"/>
                      </a:solidFill>
                      <a:latin typeface="+mn-ea"/>
                      <a:ea typeface="微软雅黑"/>
                      <a:cs typeface="微软雅黑"/>
                    </a:rPr>
                    <a:t>2. </a:t>
                  </a:r>
                  <a:r>
                    <a:rPr lang="en-US" altLang="zh-CN" sz="1600" b="1" dirty="0" err="1">
                      <a:solidFill>
                        <a:srgbClr val="00B0F0"/>
                      </a:solidFill>
                      <a:latin typeface="+mn-ea"/>
                      <a:ea typeface="微软雅黑"/>
                      <a:cs typeface="微软雅黑"/>
                    </a:rPr>
                    <a:t>iDEM</a:t>
                  </a:r>
                  <a:endParaRPr lang="zh-CN" altLang="en-US" sz="1600" b="1" dirty="0">
                    <a:solidFill>
                      <a:srgbClr val="00B0F0"/>
                    </a:solidFill>
                    <a:latin typeface="+mn-ea"/>
                    <a:ea typeface="微软雅黑"/>
                    <a:cs typeface="微软雅黑"/>
                  </a:endParaRPr>
                </a:p>
              </p:txBody>
            </p:sp>
            <p:pic>
              <p:nvPicPr>
                <p:cNvPr id="93"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3240"/>
                <a:stretch/>
              </p:blipFill>
              <p:spPr bwMode="auto">
                <a:xfrm>
                  <a:off x="6673208" y="1872777"/>
                  <a:ext cx="329178" cy="53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图片 100">
                  <a:extLst>
                    <a:ext uri="{FF2B5EF4-FFF2-40B4-BE49-F238E27FC236}">
                      <a16:creationId xmlns:a16="http://schemas.microsoft.com/office/drawing/2014/main" id="{168DE2E6-DB95-644C-8955-EB536C42B9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94368" y="1828815"/>
                  <a:ext cx="434506" cy="40409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0671" y="5637422"/>
                  <a:ext cx="686061" cy="663990"/>
                </a:xfrm>
                <a:prstGeom prst="rect">
                  <a:avLst/>
                </a:prstGeom>
              </p:spPr>
            </p:pic>
            <p:pic>
              <p:nvPicPr>
                <p:cNvPr id="185"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3240"/>
                <a:stretch/>
              </p:blipFill>
              <p:spPr bwMode="auto">
                <a:xfrm>
                  <a:off x="7073956" y="4527448"/>
                  <a:ext cx="329178" cy="53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图片 185">
                  <a:extLst>
                    <a:ext uri="{FF2B5EF4-FFF2-40B4-BE49-F238E27FC236}">
                      <a16:creationId xmlns:a16="http://schemas.microsoft.com/office/drawing/2014/main" id="{168DE2E6-DB95-644C-8955-EB536C42B9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7163" y="4588455"/>
                  <a:ext cx="434506" cy="404091"/>
                </a:xfrm>
                <a:prstGeom prst="rect">
                  <a:avLst/>
                </a:prstGeom>
              </p:spPr>
            </p:pic>
            <p:sp>
              <p:nvSpPr>
                <p:cNvPr id="188" name="矩形 169"/>
                <p:cNvSpPr txBox="1"/>
                <p:nvPr/>
              </p:nvSpPr>
              <p:spPr>
                <a:xfrm>
                  <a:off x="6731896" y="5062838"/>
                  <a:ext cx="1013298" cy="278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r>
                    <a:rPr lang="en-US" sz="900" b="0" dirty="0" err="1">
                      <a:solidFill>
                        <a:srgbClr val="00B0F0"/>
                      </a:solidFill>
                      <a:latin typeface="+mn-ea"/>
                      <a:ea typeface="+mn-ea"/>
                    </a:rPr>
                    <a:t>i</a:t>
                  </a:r>
                  <a:r>
                    <a:rPr sz="900" b="0" dirty="0" err="1">
                      <a:solidFill>
                        <a:srgbClr val="00B0F0"/>
                      </a:solidFill>
                      <a:latin typeface="+mn-ea"/>
                      <a:ea typeface="+mn-ea"/>
                    </a:rPr>
                    <a:t>DEM</a:t>
                  </a:r>
                  <a:endParaRPr sz="900" b="0" dirty="0">
                    <a:solidFill>
                      <a:srgbClr val="00B0F0"/>
                    </a:solidFill>
                    <a:latin typeface="+mn-ea"/>
                    <a:ea typeface="+mn-ea"/>
                  </a:endParaRPr>
                </a:p>
              </p:txBody>
            </p:sp>
            <p:sp>
              <p:nvSpPr>
                <p:cNvPr id="189" name="矩形 171"/>
                <p:cNvSpPr txBox="1"/>
                <p:nvPr/>
              </p:nvSpPr>
              <p:spPr>
                <a:xfrm>
                  <a:off x="7595598" y="5082403"/>
                  <a:ext cx="132202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lnSpc>
                      <a:spcPct val="100000"/>
                    </a:lnSpc>
                  </a:pPr>
                  <a:r>
                    <a:rPr lang="en-US" sz="900" b="0" dirty="0">
                      <a:solidFill>
                        <a:srgbClr val="404040"/>
                      </a:solidFill>
                      <a:latin typeface="+mn-ea"/>
                      <a:sym typeface="Calibri"/>
                    </a:rPr>
                    <a:t>IPSAN/NAS/FTP/ </a:t>
                  </a:r>
                </a:p>
                <a:p>
                  <a:pPr>
                    <a:lnSpc>
                      <a:spcPct val="100000"/>
                    </a:lnSpc>
                  </a:pPr>
                  <a:r>
                    <a:rPr sz="900" b="0" dirty="0">
                      <a:solidFill>
                        <a:srgbClr val="404040"/>
                      </a:solidFill>
                      <a:latin typeface="+mn-ea"/>
                      <a:sym typeface="Calibri"/>
                    </a:rPr>
                    <a:t>Cloud</a:t>
                  </a:r>
                  <a:r>
                    <a:rPr lang="en-US" sz="900" b="0" dirty="0">
                      <a:solidFill>
                        <a:srgbClr val="404040"/>
                      </a:solidFill>
                      <a:latin typeface="+mn-ea"/>
                      <a:sym typeface="Calibri"/>
                    </a:rPr>
                    <a:t> </a:t>
                  </a:r>
                  <a:r>
                    <a:rPr sz="900" b="0" dirty="0">
                      <a:solidFill>
                        <a:srgbClr val="404040"/>
                      </a:solidFill>
                      <a:latin typeface="+mn-ea"/>
                      <a:sym typeface="Calibri"/>
                    </a:rPr>
                    <a:t>Storage Server</a:t>
                  </a:r>
                </a:p>
              </p:txBody>
            </p:sp>
            <p:sp>
              <p:nvSpPr>
                <p:cNvPr id="190" name="矩形 173"/>
                <p:cNvSpPr txBox="1"/>
                <p:nvPr/>
              </p:nvSpPr>
              <p:spPr>
                <a:xfrm>
                  <a:off x="5439666" y="3689690"/>
                  <a:ext cx="1070630" cy="715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defRPr sz="1100" b="1">
                      <a:solidFill>
                        <a:srgbClr val="262626"/>
                      </a:solidFill>
                      <a:latin typeface="微软雅黑"/>
                      <a:ea typeface="微软雅黑"/>
                      <a:cs typeface="微软雅黑"/>
                      <a:sym typeface="微软雅黑"/>
                    </a:defRPr>
                  </a:lvl1pPr>
                </a:lstStyle>
                <a:p>
                  <a:pPr algn="ct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Real-time Video/Voice/GPS</a:t>
                  </a:r>
                </a:p>
                <a:p>
                  <a:pPr algn="ct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Transmission </a:t>
                  </a:r>
                </a:p>
              </p:txBody>
            </p:sp>
            <p:sp>
              <p:nvSpPr>
                <p:cNvPr id="191" name="矩形 162"/>
                <p:cNvSpPr txBox="1"/>
                <p:nvPr/>
              </p:nvSpPr>
              <p:spPr>
                <a:xfrm>
                  <a:off x="2040189" y="4086902"/>
                  <a:ext cx="1412720" cy="278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4G Body Worn Camera</a:t>
                  </a:r>
                </a:p>
              </p:txBody>
            </p:sp>
            <p:sp>
              <p:nvSpPr>
                <p:cNvPr id="192" name="矩形 162"/>
                <p:cNvSpPr txBox="1"/>
                <p:nvPr/>
              </p:nvSpPr>
              <p:spPr>
                <a:xfrm>
                  <a:off x="2563244" y="1458003"/>
                  <a:ext cx="1412720" cy="278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basic Body Worn Camera</a:t>
                  </a:r>
                </a:p>
              </p:txBody>
            </p:sp>
            <p:sp>
              <p:nvSpPr>
                <p:cNvPr id="193" name="矩形 192"/>
                <p:cNvSpPr/>
                <p:nvPr/>
              </p:nvSpPr>
              <p:spPr>
                <a:xfrm>
                  <a:off x="4004137" y="5061899"/>
                  <a:ext cx="1852370" cy="369330"/>
                </a:xfrm>
                <a:prstGeom prst="rect">
                  <a:avLst/>
                </a:prstGeom>
                <a:solidFill>
                  <a:srgbClr val="FFFFFF"/>
                </a:solidFill>
                <a:ln w="12700"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b="1" dirty="0">
                      <a:solidFill>
                        <a:srgbClr val="00B0F0"/>
                      </a:solidFill>
                      <a:latin typeface="+mn-ea"/>
                      <a:ea typeface="微软雅黑"/>
                      <a:cs typeface="微软雅黑"/>
                    </a:rPr>
                    <a:t>Original historical data are stored into docking station</a:t>
                  </a:r>
                </a:p>
              </p:txBody>
            </p:sp>
            <p:sp>
              <p:nvSpPr>
                <p:cNvPr id="194" name="矩形 193"/>
                <p:cNvSpPr/>
                <p:nvPr/>
              </p:nvSpPr>
              <p:spPr>
                <a:xfrm>
                  <a:off x="3963255" y="1212141"/>
                  <a:ext cx="1852370" cy="369330"/>
                </a:xfrm>
                <a:prstGeom prst="rect">
                  <a:avLst/>
                </a:prstGeom>
                <a:solidFill>
                  <a:srgbClr val="FFFFFF"/>
                </a:solidFill>
                <a:ln w="12700"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b="1" dirty="0">
                      <a:solidFill>
                        <a:srgbClr val="00B0F0"/>
                      </a:solidFill>
                      <a:latin typeface="+mn-ea"/>
                      <a:ea typeface="微软雅黑"/>
                      <a:cs typeface="微软雅黑"/>
                    </a:rPr>
                    <a:t>Original historical data are stored into docking station</a:t>
                  </a:r>
                </a:p>
              </p:txBody>
            </p:sp>
          </p:grpSp>
          <p:pic>
            <p:nvPicPr>
              <p:cNvPr id="2" name="图片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84389" y="4229414"/>
                <a:ext cx="763512" cy="1080000"/>
              </a:xfrm>
              <a:prstGeom prst="rect">
                <a:avLst/>
              </a:prstGeom>
            </p:spPr>
          </p:pic>
          <p:pic>
            <p:nvPicPr>
              <p:cNvPr id="3" name="图片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36041" y="1784594"/>
                <a:ext cx="895407" cy="895407"/>
              </a:xfrm>
              <a:prstGeom prst="rect">
                <a:avLst/>
              </a:prstGeom>
            </p:spPr>
          </p:pic>
        </p:grpSp>
      </p:grpSp>
      <p:sp>
        <p:nvSpPr>
          <p:cNvPr id="89" name="TextBox 88"/>
          <p:cNvSpPr txBox="1"/>
          <p:nvPr/>
        </p:nvSpPr>
        <p:spPr>
          <a:xfrm>
            <a:off x="9912424" y="1212142"/>
            <a:ext cx="2189379" cy="5413760"/>
          </a:xfrm>
          <a:prstGeom prst="rect">
            <a:avLst/>
          </a:prstGeom>
          <a:solidFill>
            <a:srgbClr val="149FC1">
              <a:alpha val="80000"/>
            </a:srgbClr>
          </a:solidFill>
          <a:ln w="28575">
            <a:solidFill>
              <a:srgbClr val="FFFFFF"/>
            </a:solidFill>
          </a:ln>
          <a:effectLst>
            <a:outerShdw dist="71842" dir="2700000" rotWithShape="0">
              <a:srgbClr val="E7E6E6">
                <a:alpha val="5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solidFill>
                  <a:schemeClr val="bg1"/>
                </a:solidFill>
                <a:latin typeface="+mn-ea"/>
              </a:defRPr>
            </a:lvl1pPr>
          </a:lstStyle>
          <a:p>
            <a:pPr marL="342900" indent="-342900">
              <a:buAutoNum type="arabicPeriod"/>
            </a:pPr>
            <a:r>
              <a:rPr lang="en-US" altLang="zh-CN" dirty="0"/>
              <a:t>Hybrid storage mode, which only needs to store the key historical data and 4G real-time data in the platform storage server, and other common historical raw data are stored into the docking station. This is the most common storage mode we use.</a:t>
            </a:r>
          </a:p>
          <a:p>
            <a:pPr marL="342900" indent="-342900">
              <a:buAutoNum type="arabicPeriod"/>
            </a:pPr>
            <a:r>
              <a:rPr lang="en-US" altLang="zh-CN" dirty="0"/>
              <a:t>The hybrid storage mode ensures the security of data storage, Reduce the stress of network and the investment cost, because each body worn camera only generates about 15% important data per day.</a:t>
            </a:r>
          </a:p>
        </p:txBody>
      </p:sp>
    </p:spTree>
    <p:extLst>
      <p:ext uri="{BB962C8B-B14F-4D97-AF65-F5344CB8AC3E}">
        <p14:creationId xmlns:p14="http://schemas.microsoft.com/office/powerpoint/2010/main" val="56705511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Centralized Storage</a:t>
            </a:r>
          </a:p>
        </p:txBody>
      </p:sp>
      <p:grpSp>
        <p:nvGrpSpPr>
          <p:cNvPr id="3" name="组合 2"/>
          <p:cNvGrpSpPr/>
          <p:nvPr/>
        </p:nvGrpSpPr>
        <p:grpSpPr>
          <a:xfrm>
            <a:off x="24680" y="1201055"/>
            <a:ext cx="10044403" cy="5222249"/>
            <a:chOff x="24680" y="1201055"/>
            <a:chExt cx="10044403" cy="5222249"/>
          </a:xfrm>
        </p:grpSpPr>
        <p:cxnSp>
          <p:nvCxnSpPr>
            <p:cNvPr id="87" name="直接连接符 86"/>
            <p:cNvCxnSpPr/>
            <p:nvPr/>
          </p:nvCxnSpPr>
          <p:spPr>
            <a:xfrm>
              <a:off x="6672619" y="4452964"/>
              <a:ext cx="104629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85" name="直接连接符 84"/>
            <p:cNvCxnSpPr/>
            <p:nvPr/>
          </p:nvCxnSpPr>
          <p:spPr>
            <a:xfrm>
              <a:off x="6104291" y="1857254"/>
              <a:ext cx="104629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grpSp>
          <p:nvGrpSpPr>
            <p:cNvPr id="2" name="组合 1"/>
            <p:cNvGrpSpPr/>
            <p:nvPr/>
          </p:nvGrpSpPr>
          <p:grpSpPr>
            <a:xfrm>
              <a:off x="24680" y="1201055"/>
              <a:ext cx="10044403" cy="5222249"/>
              <a:chOff x="24680" y="1200346"/>
              <a:chExt cx="11066226" cy="5555828"/>
            </a:xfrm>
          </p:grpSpPr>
          <p:grpSp>
            <p:nvGrpSpPr>
              <p:cNvPr id="4" name="组合 3"/>
              <p:cNvGrpSpPr/>
              <p:nvPr/>
            </p:nvGrpSpPr>
            <p:grpSpPr>
              <a:xfrm>
                <a:off x="24680" y="1200346"/>
                <a:ext cx="11066226" cy="5555828"/>
                <a:chOff x="24680" y="1200346"/>
                <a:chExt cx="11066226" cy="5555828"/>
              </a:xfrm>
            </p:grpSpPr>
            <p:sp>
              <p:nvSpPr>
                <p:cNvPr id="103" name="矩形 102"/>
                <p:cNvSpPr/>
                <p:nvPr/>
              </p:nvSpPr>
              <p:spPr>
                <a:xfrm>
                  <a:off x="3617634" y="3429000"/>
                  <a:ext cx="6356454" cy="3312000"/>
                </a:xfrm>
                <a:prstGeom prst="rect">
                  <a:avLst/>
                </a:prstGeom>
                <a:solidFill>
                  <a:schemeClr val="bg2">
                    <a:lumMod val="20000"/>
                    <a:lumOff val="80000"/>
                    <a:alpha val="31000"/>
                  </a:schemeClr>
                </a:solidFill>
                <a:ln w="12700"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900" i="0" u="none" strike="noStrike" cap="none" spc="0" normalizeH="0" baseline="0" dirty="0">
                    <a:ln>
                      <a:noFill/>
                    </a:ln>
                    <a:solidFill>
                      <a:srgbClr val="000000"/>
                    </a:solidFill>
                    <a:effectLst/>
                    <a:uFillTx/>
                    <a:latin typeface="+mn-ea"/>
                    <a:cs typeface="+mn-cs"/>
                    <a:sym typeface="Calibri"/>
                  </a:endParaRPr>
                </a:p>
              </p:txBody>
            </p:sp>
            <p:grpSp>
              <p:nvGrpSpPr>
                <p:cNvPr id="98" name="组合 97"/>
                <p:cNvGrpSpPr/>
                <p:nvPr/>
              </p:nvGrpSpPr>
              <p:grpSpPr>
                <a:xfrm>
                  <a:off x="3631449" y="1200346"/>
                  <a:ext cx="5994270" cy="1550667"/>
                  <a:chOff x="2598657" y="828693"/>
                  <a:chExt cx="5994270" cy="1550667"/>
                </a:xfrm>
              </p:grpSpPr>
              <p:sp>
                <p:nvSpPr>
                  <p:cNvPr id="166" name="矩形 173"/>
                  <p:cNvSpPr txBox="1"/>
                  <p:nvPr/>
                </p:nvSpPr>
                <p:spPr>
                  <a:xfrm>
                    <a:off x="4406874" y="1439796"/>
                    <a:ext cx="89148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defRPr sz="1100" b="1">
                        <a:solidFill>
                          <a:srgbClr val="262626"/>
                        </a:solidFill>
                        <a:latin typeface="微软雅黑"/>
                        <a:ea typeface="微软雅黑"/>
                        <a:cs typeface="微软雅黑"/>
                        <a:sym typeface="微软雅黑"/>
                      </a:defRPr>
                    </a:lvl1pPr>
                  </a:lstStyle>
                  <a:p>
                    <a:pPr>
                      <a:lnSpc>
                        <a:spcPct val="100000"/>
                      </a:lnSpc>
                    </a:pPr>
                    <a:r>
                      <a:rPr lang="en-US" sz="900" b="0" dirty="0">
                        <a:solidFill>
                          <a:srgbClr val="404040"/>
                        </a:solidFill>
                        <a:latin typeface="+mn-ea"/>
                        <a:sym typeface="Calibri"/>
                      </a:rPr>
                      <a:t>All historical d</a:t>
                    </a:r>
                    <a:r>
                      <a:rPr sz="900" b="0" dirty="0">
                        <a:solidFill>
                          <a:srgbClr val="404040"/>
                        </a:solidFill>
                        <a:latin typeface="+mn-ea"/>
                        <a:sym typeface="Calibri"/>
                      </a:rPr>
                      <a:t>ata Upload</a:t>
                    </a:r>
                  </a:p>
                </p:txBody>
              </p:sp>
              <p:sp>
                <p:nvSpPr>
                  <p:cNvPr id="170" name="圆角矩形 164"/>
                  <p:cNvSpPr/>
                  <p:nvPr/>
                </p:nvSpPr>
                <p:spPr>
                  <a:xfrm>
                    <a:off x="3313140" y="1247111"/>
                    <a:ext cx="1011084" cy="917267"/>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71" name="矩形 167"/>
                  <p:cNvSpPr txBox="1"/>
                  <p:nvPr/>
                </p:nvSpPr>
                <p:spPr>
                  <a:xfrm>
                    <a:off x="3141090" y="1874990"/>
                    <a:ext cx="1462425"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sz="900" b="0" dirty="0">
                        <a:solidFill>
                          <a:srgbClr val="404040"/>
                        </a:solidFill>
                        <a:latin typeface="+mn-ea"/>
                        <a:sym typeface="Calibri"/>
                      </a:rPr>
                      <a:t>Data Acquisition </a:t>
                    </a:r>
                  </a:p>
                </p:txBody>
              </p:sp>
              <p:sp>
                <p:nvSpPr>
                  <p:cNvPr id="172" name="矩形 169"/>
                  <p:cNvSpPr txBox="1"/>
                  <p:nvPr/>
                </p:nvSpPr>
                <p:spPr>
                  <a:xfrm>
                    <a:off x="5298356" y="2035575"/>
                    <a:ext cx="1013298"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r>
                      <a:rPr sz="900" b="0" dirty="0">
                        <a:solidFill>
                          <a:srgbClr val="00B0F0"/>
                        </a:solidFill>
                        <a:latin typeface="+mn-ea"/>
                        <a:ea typeface="+mn-ea"/>
                      </a:rPr>
                      <a:t>DEMS</a:t>
                    </a:r>
                  </a:p>
                </p:txBody>
              </p:sp>
              <p:sp>
                <p:nvSpPr>
                  <p:cNvPr id="173" name="矩形 171"/>
                  <p:cNvSpPr txBox="1"/>
                  <p:nvPr/>
                </p:nvSpPr>
                <p:spPr>
                  <a:xfrm>
                    <a:off x="6175381" y="1879544"/>
                    <a:ext cx="132202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lnSpc>
                        <a:spcPct val="100000"/>
                      </a:lnSpc>
                    </a:pPr>
                    <a:r>
                      <a:rPr lang="en-US" sz="900" b="0" dirty="0">
                        <a:solidFill>
                          <a:srgbClr val="404040"/>
                        </a:solidFill>
                        <a:latin typeface="+mn-ea"/>
                        <a:sym typeface="Calibri"/>
                      </a:rPr>
                      <a:t>IPSAN/NAS/FTP/ </a:t>
                    </a:r>
                  </a:p>
                  <a:p>
                    <a:pPr>
                      <a:lnSpc>
                        <a:spcPct val="100000"/>
                      </a:lnSpc>
                    </a:pPr>
                    <a:r>
                      <a:rPr sz="900" b="0" dirty="0">
                        <a:solidFill>
                          <a:srgbClr val="404040"/>
                        </a:solidFill>
                        <a:latin typeface="+mn-ea"/>
                        <a:sym typeface="Calibri"/>
                      </a:rPr>
                      <a:t>Cloud</a:t>
                    </a:r>
                    <a:r>
                      <a:rPr lang="en-US" sz="900" b="0" dirty="0">
                        <a:solidFill>
                          <a:srgbClr val="404040"/>
                        </a:solidFill>
                        <a:latin typeface="+mn-ea"/>
                        <a:sym typeface="Calibri"/>
                      </a:rPr>
                      <a:t> </a:t>
                    </a:r>
                    <a:r>
                      <a:rPr sz="900" b="0" dirty="0">
                        <a:solidFill>
                          <a:srgbClr val="404040"/>
                        </a:solidFill>
                        <a:latin typeface="+mn-ea"/>
                        <a:sym typeface="Calibri"/>
                      </a:rPr>
                      <a:t>Storage Server</a:t>
                    </a:r>
                  </a:p>
                </p:txBody>
              </p:sp>
              <p:pic>
                <p:nvPicPr>
                  <p:cNvPr id="174" name="图片 174" descr="图片 174"/>
                  <p:cNvPicPr>
                    <a:picLocks noChangeAspect="1"/>
                  </p:cNvPicPr>
                  <p:nvPr/>
                </p:nvPicPr>
                <p:blipFill>
                  <a:blip r:embed="rId4"/>
                  <a:stretch>
                    <a:fillRect/>
                  </a:stretch>
                </p:blipFill>
                <p:spPr>
                  <a:xfrm>
                    <a:off x="8053029" y="1646126"/>
                    <a:ext cx="539898" cy="426561"/>
                  </a:xfrm>
                  <a:prstGeom prst="rect">
                    <a:avLst/>
                  </a:prstGeom>
                  <a:ln w="12700">
                    <a:miter lim="400000"/>
                  </a:ln>
                </p:spPr>
              </p:pic>
              <p:sp>
                <p:nvSpPr>
                  <p:cNvPr id="175" name="直接箭头连接符 175"/>
                  <p:cNvSpPr/>
                  <p:nvPr/>
                </p:nvSpPr>
                <p:spPr>
                  <a:xfrm>
                    <a:off x="7496771" y="1874990"/>
                    <a:ext cx="556258" cy="0"/>
                  </a:xfrm>
                  <a:prstGeom prst="line">
                    <a:avLst/>
                  </a:prstGeom>
                  <a:ln w="25400">
                    <a:solidFill>
                      <a:schemeClr val="accent1"/>
                    </a:solidFill>
                    <a:miter/>
                    <a:tailEnd type="triangle"/>
                  </a:ln>
                </p:spPr>
                <p:txBody>
                  <a:bodyPr lIns="45719" rIns="45719"/>
                  <a:lstStyle/>
                  <a:p>
                    <a:endParaRPr sz="900">
                      <a:latin typeface="+mn-ea"/>
                    </a:endParaRPr>
                  </a:p>
                </p:txBody>
              </p:sp>
              <p:sp>
                <p:nvSpPr>
                  <p:cNvPr id="176" name="圆角矩形 188"/>
                  <p:cNvSpPr/>
                  <p:nvPr/>
                </p:nvSpPr>
                <p:spPr>
                  <a:xfrm>
                    <a:off x="5346782" y="1300092"/>
                    <a:ext cx="2149989" cy="1079268"/>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79" name="矩形 178"/>
                  <p:cNvSpPr/>
                  <p:nvPr/>
                </p:nvSpPr>
                <p:spPr>
                  <a:xfrm>
                    <a:off x="5597024" y="828693"/>
                    <a:ext cx="1941853" cy="392922"/>
                  </a:xfrm>
                  <a:prstGeom prst="rect">
                    <a:avLst/>
                  </a:prstGeom>
                  <a:solidFill>
                    <a:srgbClr val="FFFFFF"/>
                  </a:solidFill>
                  <a:ln w="12700"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b="1" dirty="0">
                        <a:solidFill>
                          <a:srgbClr val="00B0F0"/>
                        </a:solidFill>
                        <a:latin typeface="+mn-ea"/>
                        <a:ea typeface="微软雅黑"/>
                        <a:cs typeface="微软雅黑"/>
                      </a:rPr>
                      <a:t>All historical data of  BWC are stored into storage server</a:t>
                    </a:r>
                  </a:p>
                </p:txBody>
              </p:sp>
              <p:sp>
                <p:nvSpPr>
                  <p:cNvPr id="181" name="直接箭头连接符 175"/>
                  <p:cNvSpPr/>
                  <p:nvPr/>
                </p:nvSpPr>
                <p:spPr>
                  <a:xfrm>
                    <a:off x="4363208" y="1829149"/>
                    <a:ext cx="951519" cy="0"/>
                  </a:xfrm>
                  <a:prstGeom prst="line">
                    <a:avLst/>
                  </a:prstGeom>
                  <a:ln w="25400">
                    <a:solidFill>
                      <a:schemeClr val="accent1"/>
                    </a:solidFill>
                    <a:miter/>
                    <a:tailEnd type="triangle"/>
                  </a:ln>
                </p:spPr>
                <p:txBody>
                  <a:bodyPr lIns="45719" rIns="45719"/>
                  <a:lstStyle/>
                  <a:p>
                    <a:endParaRPr sz="900">
                      <a:latin typeface="+mn-ea"/>
                    </a:endParaRPr>
                  </a:p>
                </p:txBody>
              </p:sp>
              <p:sp>
                <p:nvSpPr>
                  <p:cNvPr id="182" name="直接箭头连接符 175"/>
                  <p:cNvSpPr/>
                  <p:nvPr/>
                </p:nvSpPr>
                <p:spPr>
                  <a:xfrm>
                    <a:off x="2598657" y="1809128"/>
                    <a:ext cx="689031" cy="0"/>
                  </a:xfrm>
                  <a:prstGeom prst="line">
                    <a:avLst/>
                  </a:prstGeom>
                  <a:ln w="25400">
                    <a:solidFill>
                      <a:schemeClr val="accent1"/>
                    </a:solidFill>
                    <a:miter/>
                    <a:tailEnd type="triangle"/>
                  </a:ln>
                </p:spPr>
                <p:txBody>
                  <a:bodyPr lIns="45719" rIns="45719"/>
                  <a:lstStyle/>
                  <a:p>
                    <a:endParaRPr sz="900">
                      <a:latin typeface="+mn-ea"/>
                    </a:endParaRPr>
                  </a:p>
                </p:txBody>
              </p:sp>
              <p:pic>
                <p:nvPicPr>
                  <p:cNvPr id="183" name="图片 1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2339" y="1287920"/>
                    <a:ext cx="686061" cy="663990"/>
                  </a:xfrm>
                  <a:prstGeom prst="rect">
                    <a:avLst/>
                  </a:prstGeom>
                </p:spPr>
              </p:pic>
            </p:grpSp>
            <p:sp>
              <p:nvSpPr>
                <p:cNvPr id="106" name="TextBox 105"/>
                <p:cNvSpPr txBox="1"/>
                <p:nvPr/>
              </p:nvSpPr>
              <p:spPr>
                <a:xfrm>
                  <a:off x="4546513" y="6525344"/>
                  <a:ext cx="1117439"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CN" sz="900" dirty="0">
                      <a:solidFill>
                        <a:srgbClr val="404040"/>
                      </a:solidFill>
                      <a:latin typeface="+mn-ea"/>
                      <a:ea typeface="微软雅黑"/>
                      <a:cs typeface="微软雅黑"/>
                      <a:sym typeface="微软雅黑"/>
                    </a:rPr>
                    <a:t>Docking Station</a:t>
                  </a:r>
                  <a:endParaRPr lang="zh-CN" altLang="en-US" sz="900" dirty="0">
                    <a:solidFill>
                      <a:srgbClr val="404040"/>
                    </a:solidFill>
                    <a:latin typeface="+mn-ea"/>
                    <a:ea typeface="微软雅黑"/>
                    <a:cs typeface="微软雅黑"/>
                    <a:sym typeface="微软雅黑"/>
                  </a:endParaRPr>
                </a:p>
              </p:txBody>
            </p:sp>
            <p:sp>
              <p:nvSpPr>
                <p:cNvPr id="95" name="TextBox 94"/>
                <p:cNvSpPr txBox="1"/>
                <p:nvPr/>
              </p:nvSpPr>
              <p:spPr>
                <a:xfrm>
                  <a:off x="4406987" y="2627903"/>
                  <a:ext cx="1117439"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CN" sz="900" dirty="0">
                      <a:solidFill>
                        <a:srgbClr val="404040"/>
                      </a:solidFill>
                      <a:latin typeface="+mn-ea"/>
                      <a:ea typeface="微软雅黑"/>
                      <a:cs typeface="微软雅黑"/>
                      <a:sym typeface="微软雅黑"/>
                    </a:rPr>
                    <a:t>Docking Station</a:t>
                  </a:r>
                  <a:endParaRPr lang="zh-CN" altLang="en-US" sz="900" dirty="0">
                    <a:solidFill>
                      <a:srgbClr val="404040"/>
                    </a:solidFill>
                    <a:latin typeface="+mn-ea"/>
                    <a:ea typeface="微软雅黑"/>
                    <a:cs typeface="微软雅黑"/>
                    <a:sym typeface="微软雅黑"/>
                  </a:endParaRPr>
                </a:p>
              </p:txBody>
            </p:sp>
            <p:sp>
              <p:nvSpPr>
                <p:cNvPr id="96" name="矩形 162"/>
                <p:cNvSpPr txBox="1"/>
                <p:nvPr/>
              </p:nvSpPr>
              <p:spPr>
                <a:xfrm>
                  <a:off x="2566145" y="2589429"/>
                  <a:ext cx="1691001"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r>
                    <a:rPr sz="900" b="0" dirty="0">
                      <a:solidFill>
                        <a:srgbClr val="404040"/>
                      </a:solidFill>
                      <a:latin typeface="+mn-ea"/>
                      <a:sym typeface="Calibri"/>
                    </a:rPr>
                    <a:t>Video/Audio</a:t>
                  </a:r>
                  <a:r>
                    <a:rPr lang="en-US" sz="900" b="0" dirty="0">
                      <a:solidFill>
                        <a:srgbClr val="404040"/>
                      </a:solidFill>
                      <a:latin typeface="+mn-ea"/>
                      <a:sym typeface="Calibri"/>
                    </a:rPr>
                    <a:t>/Image</a:t>
                  </a:r>
                  <a:r>
                    <a:rPr sz="900" b="0" dirty="0">
                      <a:solidFill>
                        <a:srgbClr val="404040"/>
                      </a:solidFill>
                      <a:latin typeface="+mn-ea"/>
                      <a:sym typeface="Calibri"/>
                    </a:rPr>
                    <a:t> </a:t>
                  </a:r>
                  <a:r>
                    <a:rPr lang="en-US" sz="900" b="0" dirty="0">
                      <a:solidFill>
                        <a:srgbClr val="404040"/>
                      </a:solidFill>
                      <a:latin typeface="+mn-ea"/>
                      <a:sym typeface="Calibri"/>
                    </a:rPr>
                    <a:t>records</a:t>
                  </a:r>
                  <a:endParaRPr sz="900" b="0" dirty="0">
                    <a:solidFill>
                      <a:srgbClr val="404040"/>
                    </a:solidFill>
                    <a:latin typeface="+mn-ea"/>
                    <a:sym typeface="Calibri"/>
                  </a:endParaRPr>
                </a:p>
              </p:txBody>
            </p:sp>
            <p:cxnSp>
              <p:nvCxnSpPr>
                <p:cNvPr id="99" name="直接连接符 98"/>
                <p:cNvCxnSpPr/>
                <p:nvPr/>
              </p:nvCxnSpPr>
              <p:spPr>
                <a:xfrm>
                  <a:off x="24680" y="3296597"/>
                  <a:ext cx="10813360"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10" name="矩形 162"/>
                <p:cNvSpPr txBox="1"/>
                <p:nvPr/>
              </p:nvSpPr>
              <p:spPr>
                <a:xfrm>
                  <a:off x="2040189" y="5110514"/>
                  <a:ext cx="1412720"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sz="900" b="0" dirty="0">
                      <a:solidFill>
                        <a:srgbClr val="404040"/>
                      </a:solidFill>
                      <a:latin typeface="+mn-ea"/>
                      <a:sym typeface="Calibri"/>
                    </a:rPr>
                    <a:t>Video/Audio</a:t>
                  </a:r>
                  <a:r>
                    <a:rPr lang="en-US" sz="900" b="0" dirty="0">
                      <a:solidFill>
                        <a:srgbClr val="404040"/>
                      </a:solidFill>
                      <a:latin typeface="+mn-ea"/>
                      <a:sym typeface="Calibri"/>
                    </a:rPr>
                    <a:t>/Image</a:t>
                  </a:r>
                  <a:r>
                    <a:rPr sz="900" b="0" dirty="0">
                      <a:solidFill>
                        <a:srgbClr val="404040"/>
                      </a:solidFill>
                      <a:latin typeface="+mn-ea"/>
                      <a:sym typeface="Calibri"/>
                    </a:rPr>
                    <a:t> Record</a:t>
                  </a:r>
                  <a:r>
                    <a:rPr lang="en-US" sz="900" b="0" dirty="0">
                      <a:solidFill>
                        <a:srgbClr val="404040"/>
                      </a:solidFill>
                      <a:latin typeface="+mn-ea"/>
                      <a:sym typeface="Calibri"/>
                    </a:rPr>
                    <a:t>s</a:t>
                  </a:r>
                  <a:endParaRPr sz="900" b="0" dirty="0">
                    <a:solidFill>
                      <a:srgbClr val="404040"/>
                    </a:solidFill>
                    <a:latin typeface="+mn-ea"/>
                    <a:sym typeface="Calibri"/>
                  </a:endParaRPr>
                </a:p>
              </p:txBody>
            </p:sp>
            <p:sp>
              <p:nvSpPr>
                <p:cNvPr id="112" name="圆角矩形 164"/>
                <p:cNvSpPr/>
                <p:nvPr/>
              </p:nvSpPr>
              <p:spPr>
                <a:xfrm>
                  <a:off x="4492570" y="5589240"/>
                  <a:ext cx="947096" cy="912232"/>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13" name="直接箭头连接符 166"/>
                <p:cNvSpPr/>
                <p:nvPr/>
              </p:nvSpPr>
              <p:spPr>
                <a:xfrm>
                  <a:off x="3174139" y="5372422"/>
                  <a:ext cx="1139676" cy="504354"/>
                </a:xfrm>
                <a:prstGeom prst="line">
                  <a:avLst/>
                </a:prstGeom>
                <a:ln w="25400">
                  <a:solidFill>
                    <a:schemeClr val="accent1"/>
                  </a:solidFill>
                  <a:miter/>
                  <a:tailEnd type="triangle"/>
                </a:ln>
              </p:spPr>
              <p:txBody>
                <a:bodyPr lIns="45719" rIns="45719"/>
                <a:lstStyle/>
                <a:p>
                  <a:endParaRPr sz="900">
                    <a:latin typeface="+mn-ea"/>
                  </a:endParaRPr>
                </a:p>
              </p:txBody>
            </p:sp>
            <p:sp>
              <p:nvSpPr>
                <p:cNvPr id="114" name="矩形 167"/>
                <p:cNvSpPr txBox="1"/>
                <p:nvPr/>
              </p:nvSpPr>
              <p:spPr>
                <a:xfrm>
                  <a:off x="4311903" y="6307887"/>
                  <a:ext cx="136987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lnSpc>
                      <a:spcPct val="100000"/>
                    </a:lnSpc>
                  </a:pPr>
                  <a:r>
                    <a:rPr sz="900" b="0" dirty="0">
                      <a:solidFill>
                        <a:srgbClr val="404040"/>
                      </a:solidFill>
                      <a:latin typeface="+mn-ea"/>
                      <a:sym typeface="Calibri"/>
                    </a:rPr>
                    <a:t>Data Acquisition </a:t>
                  </a:r>
                </a:p>
              </p:txBody>
            </p:sp>
            <p:sp>
              <p:nvSpPr>
                <p:cNvPr id="116" name="矩形 173"/>
                <p:cNvSpPr txBox="1"/>
                <p:nvPr/>
              </p:nvSpPr>
              <p:spPr>
                <a:xfrm>
                  <a:off x="5544972" y="5819376"/>
                  <a:ext cx="1034866" cy="50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defRPr sz="1100" b="1">
                      <a:solidFill>
                        <a:srgbClr val="262626"/>
                      </a:solidFill>
                      <a:latin typeface="微软雅黑"/>
                      <a:ea typeface="微软雅黑"/>
                      <a:cs typeface="微软雅黑"/>
                      <a:sym typeface="微软雅黑"/>
                    </a:defRPr>
                  </a:lvl1pPr>
                </a:lstStyle>
                <a:p>
                  <a:pPr algn="ctr">
                    <a:defRPr sz="1100" b="1">
                      <a:solidFill>
                        <a:srgbClr val="262626"/>
                      </a:solidFill>
                      <a:latin typeface="微软雅黑"/>
                      <a:ea typeface="微软雅黑"/>
                      <a:cs typeface="微软雅黑"/>
                      <a:sym typeface="微软雅黑"/>
                    </a:defRPr>
                  </a:pPr>
                  <a:r>
                    <a:rPr lang="en-US" altLang="zh-CN" sz="900" b="0" dirty="0">
                      <a:solidFill>
                        <a:srgbClr val="404040"/>
                      </a:solidFill>
                      <a:latin typeface="+mn-ea"/>
                      <a:sym typeface="Calibri"/>
                    </a:rPr>
                    <a:t>All </a:t>
                  </a:r>
                  <a:r>
                    <a:rPr lang="en-US" sz="900" b="0" dirty="0">
                      <a:solidFill>
                        <a:srgbClr val="404040"/>
                      </a:solidFill>
                      <a:latin typeface="+mn-ea"/>
                      <a:sym typeface="Calibri"/>
                    </a:rPr>
                    <a:t>historical data upload </a:t>
                  </a:r>
                  <a:endParaRPr sz="900" b="0" dirty="0">
                    <a:solidFill>
                      <a:srgbClr val="404040"/>
                    </a:solidFill>
                    <a:latin typeface="+mn-ea"/>
                    <a:sym typeface="Calibri"/>
                  </a:endParaRPr>
                </a:p>
              </p:txBody>
            </p:sp>
            <p:pic>
              <p:nvPicPr>
                <p:cNvPr id="117" name="图片 174" descr="图片 174"/>
                <p:cNvPicPr>
                  <a:picLocks noChangeAspect="1"/>
                </p:cNvPicPr>
                <p:nvPr/>
              </p:nvPicPr>
              <p:blipFill>
                <a:blip r:embed="rId4"/>
                <a:stretch>
                  <a:fillRect/>
                </a:stretch>
              </p:blipFill>
              <p:spPr>
                <a:xfrm>
                  <a:off x="10585176" y="4862021"/>
                  <a:ext cx="505730" cy="424218"/>
                </a:xfrm>
                <a:prstGeom prst="rect">
                  <a:avLst/>
                </a:prstGeom>
                <a:ln w="12700">
                  <a:miter lim="400000"/>
                </a:ln>
              </p:spPr>
            </p:pic>
            <p:sp>
              <p:nvSpPr>
                <p:cNvPr id="118" name="直接箭头连接符 175"/>
                <p:cNvSpPr/>
                <p:nvPr/>
              </p:nvSpPr>
              <p:spPr>
                <a:xfrm>
                  <a:off x="9984432" y="5074130"/>
                  <a:ext cx="612000" cy="0"/>
                </a:xfrm>
                <a:prstGeom prst="line">
                  <a:avLst/>
                </a:prstGeom>
                <a:ln w="25400">
                  <a:solidFill>
                    <a:schemeClr val="accent1"/>
                  </a:solidFill>
                  <a:miter/>
                  <a:tailEnd type="triangle"/>
                </a:ln>
              </p:spPr>
              <p:txBody>
                <a:bodyPr lIns="45719" rIns="45719"/>
                <a:lstStyle/>
                <a:p>
                  <a:endParaRPr sz="900">
                    <a:latin typeface="+mn-ea"/>
                  </a:endParaRPr>
                </a:p>
              </p:txBody>
            </p:sp>
            <p:pic>
              <p:nvPicPr>
                <p:cNvPr id="120" name="对象 186" descr="对象 186"/>
                <p:cNvPicPr>
                  <a:picLocks noChangeAspect="1"/>
                </p:cNvPicPr>
                <p:nvPr/>
              </p:nvPicPr>
              <p:blipFill>
                <a:blip r:embed="rId6"/>
                <a:stretch>
                  <a:fillRect/>
                </a:stretch>
              </p:blipFill>
              <p:spPr>
                <a:xfrm>
                  <a:off x="7348918" y="4038837"/>
                  <a:ext cx="220976" cy="45720"/>
                </a:xfrm>
                <a:prstGeom prst="rect">
                  <a:avLst/>
                </a:prstGeom>
                <a:ln w="12700">
                  <a:miter lim="400000"/>
                </a:ln>
              </p:spPr>
            </p:pic>
            <p:sp>
              <p:nvSpPr>
                <p:cNvPr id="122" name="Freeform 15"/>
                <p:cNvSpPr/>
                <p:nvPr/>
              </p:nvSpPr>
              <p:spPr>
                <a:xfrm rot="3199297" flipH="1">
                  <a:off x="3540634" y="4050852"/>
                  <a:ext cx="265508" cy="1050361"/>
                </a:xfrm>
                <a:custGeom>
                  <a:avLst/>
                  <a:gdLst/>
                  <a:ahLst/>
                  <a:cxnLst>
                    <a:cxn ang="0">
                      <a:pos x="wd2" y="hd2"/>
                    </a:cxn>
                    <a:cxn ang="5400000">
                      <a:pos x="wd2" y="hd2"/>
                    </a:cxn>
                    <a:cxn ang="10800000">
                      <a:pos x="wd2" y="hd2"/>
                    </a:cxn>
                    <a:cxn ang="16200000">
                      <a:pos x="wd2" y="hd2"/>
                    </a:cxn>
                  </a:cxnLst>
                  <a:rect l="0" t="0" r="r" b="b"/>
                  <a:pathLst>
                    <a:path w="21600" h="21600" extrusionOk="0">
                      <a:moveTo>
                        <a:pt x="21600" y="12870"/>
                      </a:moveTo>
                      <a:lnTo>
                        <a:pt x="4651" y="0"/>
                      </a:lnTo>
                      <a:lnTo>
                        <a:pt x="11976" y="9581"/>
                      </a:lnTo>
                      <a:lnTo>
                        <a:pt x="0" y="7779"/>
                      </a:lnTo>
                      <a:lnTo>
                        <a:pt x="16093" y="21600"/>
                      </a:lnTo>
                      <a:lnTo>
                        <a:pt x="8287" y="11451"/>
                      </a:lnTo>
                      <a:lnTo>
                        <a:pt x="21600" y="12870"/>
                      </a:lnTo>
                      <a:close/>
                    </a:path>
                  </a:pathLst>
                </a:custGeom>
                <a:solidFill>
                  <a:srgbClr val="FFCC66"/>
                </a:solidFill>
                <a:ln>
                  <a:solidFill>
                    <a:srgbClr val="ECF6A2"/>
                  </a:solidFill>
                </a:ln>
              </p:spPr>
              <p:txBody>
                <a:bodyPr lIns="45719" rIns="45719" anchor="ctr"/>
                <a:lstStyle/>
                <a:p>
                  <a:pPr>
                    <a:defRPr sz="1100">
                      <a:solidFill>
                        <a:srgbClr val="262626"/>
                      </a:solidFill>
                      <a:latin typeface="微软雅黑"/>
                      <a:ea typeface="微软雅黑"/>
                      <a:cs typeface="微软雅黑"/>
                      <a:sym typeface="微软雅黑"/>
                    </a:defRPr>
                  </a:pPr>
                  <a:endParaRPr sz="900">
                    <a:latin typeface="+mn-ea"/>
                  </a:endParaRPr>
                </a:p>
              </p:txBody>
            </p:sp>
            <p:grpSp>
              <p:nvGrpSpPr>
                <p:cNvPr id="123" name="Group 250"/>
                <p:cNvGrpSpPr/>
                <p:nvPr/>
              </p:nvGrpSpPr>
              <p:grpSpPr>
                <a:xfrm>
                  <a:off x="4216415" y="3723908"/>
                  <a:ext cx="727286" cy="1002080"/>
                  <a:chOff x="0" y="0"/>
                  <a:chExt cx="851883" cy="1173754"/>
                </a:xfrm>
              </p:grpSpPr>
              <p:grpSp>
                <p:nvGrpSpPr>
                  <p:cNvPr id="139" name="Group 251"/>
                  <p:cNvGrpSpPr/>
                  <p:nvPr/>
                </p:nvGrpSpPr>
                <p:grpSpPr>
                  <a:xfrm>
                    <a:off x="-1" y="348102"/>
                    <a:ext cx="791816" cy="825653"/>
                    <a:chOff x="0" y="0"/>
                    <a:chExt cx="791814" cy="825651"/>
                  </a:xfrm>
                </p:grpSpPr>
                <p:grpSp>
                  <p:nvGrpSpPr>
                    <p:cNvPr id="150" name="Group 252"/>
                    <p:cNvGrpSpPr/>
                    <p:nvPr/>
                  </p:nvGrpSpPr>
                  <p:grpSpPr>
                    <a:xfrm>
                      <a:off x="-1" y="18512"/>
                      <a:ext cx="791816" cy="807140"/>
                      <a:chOff x="0" y="0"/>
                      <a:chExt cx="791814" cy="807138"/>
                    </a:xfrm>
                  </p:grpSpPr>
                  <p:sp>
                    <p:nvSpPr>
                      <p:cNvPr id="159" name="Freeform 253"/>
                      <p:cNvSpPr/>
                      <p:nvPr/>
                    </p:nvSpPr>
                    <p:spPr>
                      <a:xfrm>
                        <a:off x="0" y="403569"/>
                        <a:ext cx="320919" cy="268060"/>
                      </a:xfrm>
                      <a:custGeom>
                        <a:avLst/>
                        <a:gdLst/>
                        <a:ahLst/>
                        <a:cxnLst>
                          <a:cxn ang="0">
                            <a:pos x="wd2" y="hd2"/>
                          </a:cxn>
                          <a:cxn ang="5400000">
                            <a:pos x="wd2" y="hd2"/>
                          </a:cxn>
                          <a:cxn ang="10800000">
                            <a:pos x="wd2" y="hd2"/>
                          </a:cxn>
                          <a:cxn ang="16200000">
                            <a:pos x="wd2" y="hd2"/>
                          </a:cxn>
                        </a:cxnLst>
                        <a:rect l="0" t="0" r="r" b="b"/>
                        <a:pathLst>
                          <a:path w="21600" h="21600" extrusionOk="0">
                            <a:moveTo>
                              <a:pt x="16101" y="0"/>
                            </a:moveTo>
                            <a:lnTo>
                              <a:pt x="21600" y="10740"/>
                            </a:lnTo>
                            <a:lnTo>
                              <a:pt x="16101" y="21600"/>
                            </a:lnTo>
                            <a:lnTo>
                              <a:pt x="5536" y="21600"/>
                            </a:lnTo>
                            <a:lnTo>
                              <a:pt x="0" y="10740"/>
                            </a:lnTo>
                            <a:lnTo>
                              <a:pt x="0" y="10979"/>
                            </a:lnTo>
                            <a:lnTo>
                              <a:pt x="5536" y="298"/>
                            </a:lnTo>
                            <a:lnTo>
                              <a:pt x="16101" y="298"/>
                            </a:lnTo>
                            <a:lnTo>
                              <a:pt x="1610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0" name="Freeform 254"/>
                      <p:cNvSpPr/>
                      <p:nvPr/>
                    </p:nvSpPr>
                    <p:spPr>
                      <a:xfrm>
                        <a:off x="237598" y="273242"/>
                        <a:ext cx="320919" cy="264357"/>
                      </a:xfrm>
                      <a:custGeom>
                        <a:avLst/>
                        <a:gdLst/>
                        <a:ahLst/>
                        <a:cxnLst>
                          <a:cxn ang="0">
                            <a:pos x="wd2" y="hd2"/>
                          </a:cxn>
                          <a:cxn ang="5400000">
                            <a:pos x="wd2" y="hd2"/>
                          </a:cxn>
                          <a:cxn ang="10800000">
                            <a:pos x="wd2" y="hd2"/>
                          </a:cxn>
                          <a:cxn ang="16200000">
                            <a:pos x="wd2" y="hd2"/>
                          </a:cxn>
                        </a:cxnLst>
                        <a:rect l="0" t="0" r="r" b="b"/>
                        <a:pathLst>
                          <a:path w="21600" h="21600" extrusionOk="0">
                            <a:moveTo>
                              <a:pt x="16028" y="0"/>
                            </a:moveTo>
                            <a:lnTo>
                              <a:pt x="21600" y="10770"/>
                            </a:lnTo>
                            <a:lnTo>
                              <a:pt x="16028" y="21600"/>
                            </a:lnTo>
                            <a:lnTo>
                              <a:pt x="5499" y="21600"/>
                            </a:lnTo>
                            <a:lnTo>
                              <a:pt x="0" y="10951"/>
                            </a:lnTo>
                            <a:lnTo>
                              <a:pt x="5499" y="0"/>
                            </a:lnTo>
                            <a:lnTo>
                              <a:pt x="1602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1" name="Freeform 255"/>
                      <p:cNvSpPr/>
                      <p:nvPr/>
                    </p:nvSpPr>
                    <p:spPr>
                      <a:xfrm>
                        <a:off x="235985" y="539079"/>
                        <a:ext cx="320382" cy="268060"/>
                      </a:xfrm>
                      <a:custGeom>
                        <a:avLst/>
                        <a:gdLst/>
                        <a:ahLst/>
                        <a:cxnLst>
                          <a:cxn ang="0">
                            <a:pos x="wd2" y="hd2"/>
                          </a:cxn>
                          <a:cxn ang="5400000">
                            <a:pos x="wd2" y="hd2"/>
                          </a:cxn>
                          <a:cxn ang="10800000">
                            <a:pos x="wd2" y="hd2"/>
                          </a:cxn>
                          <a:cxn ang="16200000">
                            <a:pos x="wd2" y="hd2"/>
                          </a:cxn>
                        </a:cxnLst>
                        <a:rect l="0" t="0" r="r" b="b"/>
                        <a:pathLst>
                          <a:path w="21600" h="21600" extrusionOk="0">
                            <a:moveTo>
                              <a:pt x="16055" y="0"/>
                            </a:moveTo>
                            <a:lnTo>
                              <a:pt x="21600" y="10860"/>
                            </a:lnTo>
                            <a:lnTo>
                              <a:pt x="16055" y="21540"/>
                            </a:lnTo>
                            <a:lnTo>
                              <a:pt x="16055" y="21600"/>
                            </a:lnTo>
                            <a:lnTo>
                              <a:pt x="5509" y="21600"/>
                            </a:lnTo>
                            <a:lnTo>
                              <a:pt x="0" y="10860"/>
                            </a:lnTo>
                            <a:lnTo>
                              <a:pt x="5509" y="0"/>
                            </a:lnTo>
                            <a:lnTo>
                              <a:pt x="16055"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2" name="Freeform 256"/>
                      <p:cNvSpPr/>
                      <p:nvPr/>
                    </p:nvSpPr>
                    <p:spPr>
                      <a:xfrm>
                        <a:off x="469820" y="40727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681"/>
                            </a:lnTo>
                            <a:lnTo>
                              <a:pt x="16011" y="21600"/>
                            </a:lnTo>
                            <a:lnTo>
                              <a:pt x="5589" y="21600"/>
                            </a:lnTo>
                            <a:lnTo>
                              <a:pt x="0" y="10681"/>
                            </a:lnTo>
                            <a:lnTo>
                              <a:pt x="5589" y="239"/>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3" name="Freeform 257"/>
                      <p:cNvSpPr/>
                      <p:nvPr/>
                    </p:nvSpPr>
                    <p:spPr>
                      <a:xfrm>
                        <a:off x="469820" y="13773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681"/>
                            </a:lnTo>
                            <a:lnTo>
                              <a:pt x="16011" y="21361"/>
                            </a:lnTo>
                            <a:lnTo>
                              <a:pt x="16011" y="21600"/>
                            </a:lnTo>
                            <a:lnTo>
                              <a:pt x="5589" y="21600"/>
                            </a:lnTo>
                            <a:lnTo>
                              <a:pt x="0" y="10681"/>
                            </a:lnTo>
                            <a:lnTo>
                              <a:pt x="5589" y="60"/>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4" name="Freeform 258"/>
                      <p:cNvSpPr/>
                      <p:nvPr/>
                    </p:nvSpPr>
                    <p:spPr>
                      <a:xfrm>
                        <a:off x="235985" y="0"/>
                        <a:ext cx="322532" cy="268059"/>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740"/>
                            </a:lnTo>
                            <a:lnTo>
                              <a:pt x="15948" y="21600"/>
                            </a:lnTo>
                            <a:lnTo>
                              <a:pt x="5580" y="21600"/>
                            </a:lnTo>
                            <a:lnTo>
                              <a:pt x="0" y="10740"/>
                            </a:lnTo>
                            <a:lnTo>
                              <a:pt x="5580" y="298"/>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65" name="Freeform 259"/>
                      <p:cNvSpPr/>
                      <p:nvPr/>
                    </p:nvSpPr>
                    <p:spPr>
                      <a:xfrm>
                        <a:off x="0" y="137731"/>
                        <a:ext cx="322532" cy="26806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681"/>
                            </a:lnTo>
                            <a:lnTo>
                              <a:pt x="15948" y="21361"/>
                            </a:lnTo>
                            <a:lnTo>
                              <a:pt x="15948" y="21600"/>
                            </a:lnTo>
                            <a:lnTo>
                              <a:pt x="5580" y="21600"/>
                            </a:lnTo>
                            <a:lnTo>
                              <a:pt x="0" y="10681"/>
                            </a:lnTo>
                            <a:lnTo>
                              <a:pt x="5580" y="60"/>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grpSp>
                <p:grpSp>
                  <p:nvGrpSpPr>
                    <p:cNvPr id="151" name="Group 260"/>
                    <p:cNvGrpSpPr/>
                    <p:nvPr/>
                  </p:nvGrpSpPr>
                  <p:grpSpPr>
                    <a:xfrm>
                      <a:off x="-1" y="0"/>
                      <a:ext cx="791816" cy="807139"/>
                      <a:chOff x="0" y="0"/>
                      <a:chExt cx="791814" cy="807138"/>
                    </a:xfrm>
                  </p:grpSpPr>
                  <p:sp>
                    <p:nvSpPr>
                      <p:cNvPr id="152" name="Freeform 261"/>
                      <p:cNvSpPr/>
                      <p:nvPr/>
                    </p:nvSpPr>
                    <p:spPr>
                      <a:xfrm>
                        <a:off x="0" y="403569"/>
                        <a:ext cx="320919" cy="268800"/>
                      </a:xfrm>
                      <a:custGeom>
                        <a:avLst/>
                        <a:gdLst/>
                        <a:ahLst/>
                        <a:cxnLst>
                          <a:cxn ang="0">
                            <a:pos x="wd2" y="hd2"/>
                          </a:cxn>
                          <a:cxn ang="5400000">
                            <a:pos x="wd2" y="hd2"/>
                          </a:cxn>
                          <a:cxn ang="10800000">
                            <a:pos x="wd2" y="hd2"/>
                          </a:cxn>
                          <a:cxn ang="16200000">
                            <a:pos x="wd2" y="hd2"/>
                          </a:cxn>
                        </a:cxnLst>
                        <a:rect l="0" t="0" r="r" b="b"/>
                        <a:pathLst>
                          <a:path w="21600" h="21600" extrusionOk="0">
                            <a:moveTo>
                              <a:pt x="16101" y="0"/>
                            </a:moveTo>
                            <a:lnTo>
                              <a:pt x="21600" y="10711"/>
                            </a:lnTo>
                            <a:lnTo>
                              <a:pt x="16101" y="21600"/>
                            </a:lnTo>
                            <a:lnTo>
                              <a:pt x="5536" y="21600"/>
                            </a:lnTo>
                            <a:lnTo>
                              <a:pt x="0" y="10711"/>
                            </a:lnTo>
                            <a:lnTo>
                              <a:pt x="0" y="11008"/>
                            </a:lnTo>
                            <a:lnTo>
                              <a:pt x="5536" y="298"/>
                            </a:lnTo>
                            <a:lnTo>
                              <a:pt x="16101" y="298"/>
                            </a:lnTo>
                            <a:lnTo>
                              <a:pt x="1610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3" name="Freeform 262"/>
                      <p:cNvSpPr/>
                      <p:nvPr/>
                    </p:nvSpPr>
                    <p:spPr>
                      <a:xfrm>
                        <a:off x="237598" y="273242"/>
                        <a:ext cx="320919" cy="264357"/>
                      </a:xfrm>
                      <a:custGeom>
                        <a:avLst/>
                        <a:gdLst/>
                        <a:ahLst/>
                        <a:cxnLst>
                          <a:cxn ang="0">
                            <a:pos x="wd2" y="hd2"/>
                          </a:cxn>
                          <a:cxn ang="5400000">
                            <a:pos x="wd2" y="hd2"/>
                          </a:cxn>
                          <a:cxn ang="10800000">
                            <a:pos x="wd2" y="hd2"/>
                          </a:cxn>
                          <a:cxn ang="16200000">
                            <a:pos x="wd2" y="hd2"/>
                          </a:cxn>
                        </a:cxnLst>
                        <a:rect l="0" t="0" r="r" b="b"/>
                        <a:pathLst>
                          <a:path w="21600" h="21600" extrusionOk="0">
                            <a:moveTo>
                              <a:pt x="16028" y="0"/>
                            </a:moveTo>
                            <a:lnTo>
                              <a:pt x="21600" y="10770"/>
                            </a:lnTo>
                            <a:lnTo>
                              <a:pt x="16028" y="21600"/>
                            </a:lnTo>
                            <a:lnTo>
                              <a:pt x="5499" y="21600"/>
                            </a:lnTo>
                            <a:lnTo>
                              <a:pt x="0" y="10951"/>
                            </a:lnTo>
                            <a:lnTo>
                              <a:pt x="5499" y="0"/>
                            </a:lnTo>
                            <a:lnTo>
                              <a:pt x="1602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4" name="Freeform 263"/>
                      <p:cNvSpPr/>
                      <p:nvPr/>
                    </p:nvSpPr>
                    <p:spPr>
                      <a:xfrm>
                        <a:off x="235985" y="539079"/>
                        <a:ext cx="320382" cy="268060"/>
                      </a:xfrm>
                      <a:custGeom>
                        <a:avLst/>
                        <a:gdLst/>
                        <a:ahLst/>
                        <a:cxnLst>
                          <a:cxn ang="0">
                            <a:pos x="wd2" y="hd2"/>
                          </a:cxn>
                          <a:cxn ang="5400000">
                            <a:pos x="wd2" y="hd2"/>
                          </a:cxn>
                          <a:cxn ang="10800000">
                            <a:pos x="wd2" y="hd2"/>
                          </a:cxn>
                          <a:cxn ang="16200000">
                            <a:pos x="wd2" y="hd2"/>
                          </a:cxn>
                        </a:cxnLst>
                        <a:rect l="0" t="0" r="r" b="b"/>
                        <a:pathLst>
                          <a:path w="21600" h="21600" extrusionOk="0">
                            <a:moveTo>
                              <a:pt x="16055" y="0"/>
                            </a:moveTo>
                            <a:lnTo>
                              <a:pt x="21600" y="10919"/>
                            </a:lnTo>
                            <a:lnTo>
                              <a:pt x="16055" y="21540"/>
                            </a:lnTo>
                            <a:lnTo>
                              <a:pt x="16055" y="21600"/>
                            </a:lnTo>
                            <a:lnTo>
                              <a:pt x="5509" y="21600"/>
                            </a:lnTo>
                            <a:lnTo>
                              <a:pt x="0" y="10919"/>
                            </a:lnTo>
                            <a:lnTo>
                              <a:pt x="5509" y="0"/>
                            </a:lnTo>
                            <a:lnTo>
                              <a:pt x="16055"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5" name="Freeform 264"/>
                      <p:cNvSpPr/>
                      <p:nvPr/>
                    </p:nvSpPr>
                    <p:spPr>
                      <a:xfrm>
                        <a:off x="469820" y="40727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740"/>
                            </a:lnTo>
                            <a:lnTo>
                              <a:pt x="16011" y="21600"/>
                            </a:lnTo>
                            <a:lnTo>
                              <a:pt x="5589" y="21600"/>
                            </a:lnTo>
                            <a:lnTo>
                              <a:pt x="0" y="10740"/>
                            </a:lnTo>
                            <a:lnTo>
                              <a:pt x="5589" y="298"/>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6" name="Freeform 265"/>
                      <p:cNvSpPr/>
                      <p:nvPr/>
                    </p:nvSpPr>
                    <p:spPr>
                      <a:xfrm>
                        <a:off x="469820" y="137731"/>
                        <a:ext cx="321995" cy="268060"/>
                      </a:xfrm>
                      <a:custGeom>
                        <a:avLst/>
                        <a:gdLst/>
                        <a:ahLst/>
                        <a:cxnLst>
                          <a:cxn ang="0">
                            <a:pos x="wd2" y="hd2"/>
                          </a:cxn>
                          <a:cxn ang="5400000">
                            <a:pos x="wd2" y="hd2"/>
                          </a:cxn>
                          <a:cxn ang="10800000">
                            <a:pos x="wd2" y="hd2"/>
                          </a:cxn>
                          <a:cxn ang="16200000">
                            <a:pos x="wd2" y="hd2"/>
                          </a:cxn>
                        </a:cxnLst>
                        <a:rect l="0" t="0" r="r" b="b"/>
                        <a:pathLst>
                          <a:path w="21600" h="21600" extrusionOk="0">
                            <a:moveTo>
                              <a:pt x="16011" y="0"/>
                            </a:moveTo>
                            <a:lnTo>
                              <a:pt x="21600" y="10740"/>
                            </a:lnTo>
                            <a:lnTo>
                              <a:pt x="16011" y="21361"/>
                            </a:lnTo>
                            <a:lnTo>
                              <a:pt x="16011" y="21600"/>
                            </a:lnTo>
                            <a:lnTo>
                              <a:pt x="5589" y="21600"/>
                            </a:lnTo>
                            <a:lnTo>
                              <a:pt x="0" y="10740"/>
                            </a:lnTo>
                            <a:lnTo>
                              <a:pt x="5589" y="119"/>
                            </a:lnTo>
                            <a:lnTo>
                              <a:pt x="5589" y="0"/>
                            </a:lnTo>
                            <a:lnTo>
                              <a:pt x="16011"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7" name="Freeform 266"/>
                      <p:cNvSpPr/>
                      <p:nvPr/>
                    </p:nvSpPr>
                    <p:spPr>
                      <a:xfrm>
                        <a:off x="235985" y="0"/>
                        <a:ext cx="322532" cy="26880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711"/>
                            </a:lnTo>
                            <a:lnTo>
                              <a:pt x="15948" y="21600"/>
                            </a:lnTo>
                            <a:lnTo>
                              <a:pt x="5580" y="21600"/>
                            </a:lnTo>
                            <a:lnTo>
                              <a:pt x="0" y="10711"/>
                            </a:lnTo>
                            <a:lnTo>
                              <a:pt x="5580" y="298"/>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58" name="Freeform 267"/>
                      <p:cNvSpPr/>
                      <p:nvPr/>
                    </p:nvSpPr>
                    <p:spPr>
                      <a:xfrm>
                        <a:off x="0" y="137731"/>
                        <a:ext cx="322532" cy="268060"/>
                      </a:xfrm>
                      <a:custGeom>
                        <a:avLst/>
                        <a:gdLst/>
                        <a:ahLst/>
                        <a:cxnLst>
                          <a:cxn ang="0">
                            <a:pos x="wd2" y="hd2"/>
                          </a:cxn>
                          <a:cxn ang="5400000">
                            <a:pos x="wd2" y="hd2"/>
                          </a:cxn>
                          <a:cxn ang="10800000">
                            <a:pos x="wd2" y="hd2"/>
                          </a:cxn>
                          <a:cxn ang="16200000">
                            <a:pos x="wd2" y="hd2"/>
                          </a:cxn>
                        </a:cxnLst>
                        <a:rect l="0" t="0" r="r" b="b"/>
                        <a:pathLst>
                          <a:path w="21600" h="21600" extrusionOk="0">
                            <a:moveTo>
                              <a:pt x="15948" y="0"/>
                            </a:moveTo>
                            <a:lnTo>
                              <a:pt x="21600" y="10740"/>
                            </a:lnTo>
                            <a:lnTo>
                              <a:pt x="15948" y="21361"/>
                            </a:lnTo>
                            <a:lnTo>
                              <a:pt x="15948" y="21600"/>
                            </a:lnTo>
                            <a:lnTo>
                              <a:pt x="5580" y="21600"/>
                            </a:lnTo>
                            <a:lnTo>
                              <a:pt x="0" y="10740"/>
                            </a:lnTo>
                            <a:lnTo>
                              <a:pt x="5580" y="119"/>
                            </a:lnTo>
                            <a:lnTo>
                              <a:pt x="5580" y="0"/>
                            </a:lnTo>
                            <a:lnTo>
                              <a:pt x="15948" y="0"/>
                            </a:lnTo>
                            <a:close/>
                          </a:path>
                        </a:pathLst>
                      </a:custGeom>
                      <a:gradFill flip="none" rotWithShape="1">
                        <a:gsLst>
                          <a:gs pos="0">
                            <a:srgbClr val="E7EED6"/>
                          </a:gs>
                          <a:gs pos="100000">
                            <a:srgbClr val="CEDCAA"/>
                          </a:gs>
                        </a:gsLst>
                        <a:lin ang="2700000" scaled="0"/>
                      </a:gradFill>
                      <a:ln w="7620" cap="flat">
                        <a:solidFill>
                          <a:srgbClr val="898741"/>
                        </a:solidFill>
                        <a:prstDash val="solid"/>
                        <a:round/>
                      </a:ln>
                      <a:effectLst/>
                    </p:spPr>
                    <p:txBody>
                      <a:bodyPr wrap="square" lIns="45719" tIns="45719" rIns="45719" bIns="45719" numCol="1" anchor="t">
                        <a:noAutofit/>
                      </a:bodyPr>
                      <a:lstStyle/>
                      <a:p>
                        <a:pPr>
                          <a:defRPr sz="1100">
                            <a:solidFill>
                              <a:srgbClr val="262626"/>
                            </a:solidFill>
                            <a:latin typeface="微软雅黑"/>
                            <a:ea typeface="微软雅黑"/>
                            <a:cs typeface="微软雅黑"/>
                            <a:sym typeface="微软雅黑"/>
                          </a:defRPr>
                        </a:pPr>
                        <a:endParaRPr sz="900">
                          <a:latin typeface="+mn-ea"/>
                        </a:endParaRPr>
                      </a:p>
                    </p:txBody>
                  </p:sp>
                </p:grpSp>
              </p:grpSp>
              <p:grpSp>
                <p:nvGrpSpPr>
                  <p:cNvPr id="140" name="Group 268"/>
                  <p:cNvGrpSpPr/>
                  <p:nvPr/>
                </p:nvGrpSpPr>
                <p:grpSpPr>
                  <a:xfrm>
                    <a:off x="572017" y="461804"/>
                    <a:ext cx="279867" cy="524780"/>
                    <a:chOff x="0" y="0"/>
                    <a:chExt cx="279865" cy="524778"/>
                  </a:xfrm>
                </p:grpSpPr>
                <p:pic>
                  <p:nvPicPr>
                    <p:cNvPr id="148" name="Picture 269" descr="Picture 269"/>
                    <p:cNvPicPr>
                      <a:picLocks noChangeAspect="1"/>
                    </p:cNvPicPr>
                    <p:nvPr/>
                  </p:nvPicPr>
                  <p:blipFill>
                    <a:blip r:embed="rId7"/>
                    <a:stretch>
                      <a:fillRect/>
                    </a:stretch>
                  </p:blipFill>
                  <p:spPr>
                    <a:xfrm>
                      <a:off x="42646" y="0"/>
                      <a:ext cx="237220" cy="524779"/>
                    </a:xfrm>
                    <a:prstGeom prst="rect">
                      <a:avLst/>
                    </a:prstGeom>
                    <a:ln w="12700" cap="flat">
                      <a:noFill/>
                      <a:miter lim="400000"/>
                    </a:ln>
                    <a:effectLst/>
                  </p:spPr>
                </p:pic>
                <p:pic>
                  <p:nvPicPr>
                    <p:cNvPr id="149" name="Picture 270" descr="Picture 270"/>
                    <p:cNvPicPr>
                      <a:picLocks noChangeAspect="1"/>
                    </p:cNvPicPr>
                    <p:nvPr/>
                  </p:nvPicPr>
                  <p:blipFill>
                    <a:blip r:embed="rId8"/>
                    <a:stretch>
                      <a:fillRect/>
                    </a:stretch>
                  </p:blipFill>
                  <p:spPr>
                    <a:xfrm>
                      <a:off x="-1" y="233234"/>
                      <a:ext cx="107505" cy="291545"/>
                    </a:xfrm>
                    <a:prstGeom prst="rect">
                      <a:avLst/>
                    </a:prstGeom>
                    <a:ln w="12700" cap="flat">
                      <a:noFill/>
                      <a:miter lim="400000"/>
                    </a:ln>
                    <a:effectLst/>
                  </p:spPr>
                </p:pic>
              </p:grpSp>
              <p:grpSp>
                <p:nvGrpSpPr>
                  <p:cNvPr id="141" name="Group 271"/>
                  <p:cNvGrpSpPr/>
                  <p:nvPr/>
                </p:nvGrpSpPr>
                <p:grpSpPr>
                  <a:xfrm>
                    <a:off x="65529" y="458306"/>
                    <a:ext cx="281232" cy="523030"/>
                    <a:chOff x="0" y="0"/>
                    <a:chExt cx="281230" cy="523029"/>
                  </a:xfrm>
                </p:grpSpPr>
                <p:pic>
                  <p:nvPicPr>
                    <p:cNvPr id="146" name="Picture 272" descr="Picture 272"/>
                    <p:cNvPicPr>
                      <a:picLocks noChangeAspect="1"/>
                    </p:cNvPicPr>
                    <p:nvPr/>
                  </p:nvPicPr>
                  <p:blipFill>
                    <a:blip r:embed="rId9"/>
                    <a:stretch>
                      <a:fillRect/>
                    </a:stretch>
                  </p:blipFill>
                  <p:spPr>
                    <a:xfrm>
                      <a:off x="42854" y="0"/>
                      <a:ext cx="238377" cy="523030"/>
                    </a:xfrm>
                    <a:prstGeom prst="rect">
                      <a:avLst/>
                    </a:prstGeom>
                    <a:ln w="12700" cap="flat">
                      <a:noFill/>
                      <a:miter lim="400000"/>
                    </a:ln>
                    <a:effectLst/>
                  </p:spPr>
                </p:pic>
                <p:pic>
                  <p:nvPicPr>
                    <p:cNvPr id="147" name="Picture 273" descr="Picture 273"/>
                    <p:cNvPicPr>
                      <a:picLocks noChangeAspect="1"/>
                    </p:cNvPicPr>
                    <p:nvPr/>
                  </p:nvPicPr>
                  <p:blipFill>
                    <a:blip r:embed="rId10"/>
                    <a:stretch>
                      <a:fillRect/>
                    </a:stretch>
                  </p:blipFill>
                  <p:spPr>
                    <a:xfrm>
                      <a:off x="-1" y="232457"/>
                      <a:ext cx="108030" cy="290573"/>
                    </a:xfrm>
                    <a:prstGeom prst="rect">
                      <a:avLst/>
                    </a:prstGeom>
                    <a:ln w="12700" cap="flat">
                      <a:noFill/>
                      <a:miter lim="400000"/>
                    </a:ln>
                    <a:effectLst/>
                  </p:spPr>
                </p:pic>
              </p:grpSp>
              <p:grpSp>
                <p:nvGrpSpPr>
                  <p:cNvPr id="142" name="Group 274"/>
                  <p:cNvGrpSpPr/>
                  <p:nvPr/>
                </p:nvGrpSpPr>
                <p:grpSpPr>
                  <a:xfrm>
                    <a:off x="309899" y="-1"/>
                    <a:ext cx="279867" cy="524780"/>
                    <a:chOff x="0" y="0"/>
                    <a:chExt cx="279865" cy="524778"/>
                  </a:xfrm>
                </p:grpSpPr>
                <p:pic>
                  <p:nvPicPr>
                    <p:cNvPr id="144" name="Picture 275" descr="Picture 275"/>
                    <p:cNvPicPr>
                      <a:picLocks noChangeAspect="1"/>
                    </p:cNvPicPr>
                    <p:nvPr/>
                  </p:nvPicPr>
                  <p:blipFill>
                    <a:blip r:embed="rId7"/>
                    <a:stretch>
                      <a:fillRect/>
                    </a:stretch>
                  </p:blipFill>
                  <p:spPr>
                    <a:xfrm>
                      <a:off x="42646" y="0"/>
                      <a:ext cx="237220" cy="524779"/>
                    </a:xfrm>
                    <a:prstGeom prst="rect">
                      <a:avLst/>
                    </a:prstGeom>
                    <a:ln w="12700" cap="flat">
                      <a:noFill/>
                      <a:miter lim="400000"/>
                    </a:ln>
                    <a:effectLst/>
                  </p:spPr>
                </p:pic>
                <p:pic>
                  <p:nvPicPr>
                    <p:cNvPr id="145" name="Picture 276" descr="Picture 276"/>
                    <p:cNvPicPr>
                      <a:picLocks noChangeAspect="1"/>
                    </p:cNvPicPr>
                    <p:nvPr/>
                  </p:nvPicPr>
                  <p:blipFill>
                    <a:blip r:embed="rId8"/>
                    <a:stretch>
                      <a:fillRect/>
                    </a:stretch>
                  </p:blipFill>
                  <p:spPr>
                    <a:xfrm>
                      <a:off x="-1" y="233234"/>
                      <a:ext cx="107505" cy="291545"/>
                    </a:xfrm>
                    <a:prstGeom prst="rect">
                      <a:avLst/>
                    </a:prstGeom>
                    <a:ln w="12700" cap="flat">
                      <a:noFill/>
                      <a:miter lim="400000"/>
                    </a:ln>
                    <a:effectLst/>
                  </p:spPr>
                </p:pic>
              </p:grpSp>
              <p:sp>
                <p:nvSpPr>
                  <p:cNvPr id="143" name="Line 277"/>
                  <p:cNvSpPr/>
                  <p:nvPr/>
                </p:nvSpPr>
                <p:spPr>
                  <a:xfrm>
                    <a:off x="344029" y="683961"/>
                    <a:ext cx="180207" cy="1"/>
                  </a:xfrm>
                  <a:prstGeom prst="line">
                    <a:avLst/>
                  </a:prstGeom>
                  <a:noFill/>
                  <a:ln w="38100" cap="flat">
                    <a:solidFill>
                      <a:srgbClr val="000000"/>
                    </a:solidFill>
                    <a:prstDash val="sysDot"/>
                    <a:round/>
                  </a:ln>
                  <a:effectLst/>
                </p:spPr>
                <p:txBody>
                  <a:bodyPr wrap="square" lIns="45719" tIns="45719" rIns="45719" bIns="45719" numCol="1" anchor="t">
                    <a:noAutofit/>
                  </a:bodyPr>
                  <a:lstStyle/>
                  <a:p>
                    <a:endParaRPr sz="900">
                      <a:latin typeface="+mn-ea"/>
                    </a:endParaRPr>
                  </a:p>
                </p:txBody>
              </p:sp>
            </p:grpSp>
            <p:sp>
              <p:nvSpPr>
                <p:cNvPr id="129" name="Freeform 15"/>
                <p:cNvSpPr/>
                <p:nvPr/>
              </p:nvSpPr>
              <p:spPr>
                <a:xfrm rot="5280000" flipH="1">
                  <a:off x="5843997" y="3847069"/>
                  <a:ext cx="150442" cy="1292906"/>
                </a:xfrm>
                <a:custGeom>
                  <a:avLst/>
                  <a:gdLst/>
                  <a:ahLst/>
                  <a:cxnLst>
                    <a:cxn ang="0">
                      <a:pos x="wd2" y="hd2"/>
                    </a:cxn>
                    <a:cxn ang="5400000">
                      <a:pos x="wd2" y="hd2"/>
                    </a:cxn>
                    <a:cxn ang="10800000">
                      <a:pos x="wd2" y="hd2"/>
                    </a:cxn>
                    <a:cxn ang="16200000">
                      <a:pos x="wd2" y="hd2"/>
                    </a:cxn>
                  </a:cxnLst>
                  <a:rect l="0" t="0" r="r" b="b"/>
                  <a:pathLst>
                    <a:path w="21600" h="21600" extrusionOk="0">
                      <a:moveTo>
                        <a:pt x="21600" y="12870"/>
                      </a:moveTo>
                      <a:lnTo>
                        <a:pt x="4651" y="0"/>
                      </a:lnTo>
                      <a:lnTo>
                        <a:pt x="11976" y="9581"/>
                      </a:lnTo>
                      <a:lnTo>
                        <a:pt x="0" y="7779"/>
                      </a:lnTo>
                      <a:lnTo>
                        <a:pt x="16093" y="21600"/>
                      </a:lnTo>
                      <a:lnTo>
                        <a:pt x="8287" y="11451"/>
                      </a:lnTo>
                      <a:lnTo>
                        <a:pt x="21600" y="12870"/>
                      </a:lnTo>
                      <a:close/>
                    </a:path>
                  </a:pathLst>
                </a:custGeom>
                <a:solidFill>
                  <a:srgbClr val="FFCC66"/>
                </a:solidFill>
                <a:ln>
                  <a:solidFill>
                    <a:srgbClr val="ECF6A2"/>
                  </a:solidFill>
                </a:ln>
                <a:scene3d>
                  <a:camera prst="orthographicFront">
                    <a:rot lat="0" lon="3000000" rev="0"/>
                  </a:camera>
                  <a:lightRig rig="threePt" dir="t"/>
                </a:scene3d>
              </p:spPr>
              <p:txBody>
                <a:bodyPr lIns="45719" rIns="45719" anchor="ctr"/>
                <a:lstStyle/>
                <a:p>
                  <a:pPr>
                    <a:defRPr sz="1100">
                      <a:solidFill>
                        <a:srgbClr val="262626"/>
                      </a:solidFill>
                      <a:latin typeface="微软雅黑"/>
                      <a:ea typeface="微软雅黑"/>
                      <a:cs typeface="微软雅黑"/>
                      <a:sym typeface="微软雅黑"/>
                    </a:defRPr>
                  </a:pPr>
                  <a:endParaRPr sz="900">
                    <a:latin typeface="+mn-ea"/>
                  </a:endParaRPr>
                </a:p>
              </p:txBody>
            </p:sp>
            <p:sp>
              <p:nvSpPr>
                <p:cNvPr id="130" name="直接箭头连接符 175"/>
                <p:cNvSpPr/>
                <p:nvPr/>
              </p:nvSpPr>
              <p:spPr>
                <a:xfrm flipV="1">
                  <a:off x="5597025" y="5642276"/>
                  <a:ext cx="970878" cy="0"/>
                </a:xfrm>
                <a:prstGeom prst="line">
                  <a:avLst/>
                </a:prstGeom>
                <a:ln w="25400">
                  <a:solidFill>
                    <a:schemeClr val="accent1"/>
                  </a:solidFill>
                  <a:miter/>
                  <a:tailEnd type="triangle"/>
                </a:ln>
              </p:spPr>
              <p:txBody>
                <a:bodyPr lIns="45719" rIns="45719"/>
                <a:lstStyle/>
                <a:p>
                  <a:endParaRPr sz="900">
                    <a:latin typeface="+mn-ea"/>
                  </a:endParaRPr>
                </a:p>
              </p:txBody>
            </p:sp>
            <p:sp>
              <p:nvSpPr>
                <p:cNvPr id="131" name="矩形 130"/>
                <p:cNvSpPr/>
                <p:nvPr/>
              </p:nvSpPr>
              <p:spPr>
                <a:xfrm>
                  <a:off x="6886666" y="3630439"/>
                  <a:ext cx="2030959" cy="540267"/>
                </a:xfrm>
                <a:prstGeom prst="rect">
                  <a:avLst/>
                </a:prstGeom>
                <a:solidFill>
                  <a:srgbClr val="FFFFFF"/>
                </a:solidFill>
                <a:ln w="12700"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b="1" dirty="0">
                      <a:solidFill>
                        <a:srgbClr val="00B0F0"/>
                      </a:solidFill>
                      <a:latin typeface="+mn-ea"/>
                      <a:ea typeface="微软雅黑"/>
                      <a:cs typeface="微软雅黑"/>
                    </a:rPr>
                    <a:t>Real-time data of 4G BWC and all historical data of BWC are stored into storage server</a:t>
                  </a:r>
                </a:p>
              </p:txBody>
            </p:sp>
            <p:sp>
              <p:nvSpPr>
                <p:cNvPr id="133" name="圆角矩形 188"/>
                <p:cNvSpPr/>
                <p:nvPr/>
              </p:nvSpPr>
              <p:spPr>
                <a:xfrm>
                  <a:off x="6579837" y="4226845"/>
                  <a:ext cx="2468491" cy="1683509"/>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35" name="矩形 134"/>
                <p:cNvSpPr/>
                <p:nvPr/>
              </p:nvSpPr>
              <p:spPr>
                <a:xfrm>
                  <a:off x="554038" y="2062283"/>
                  <a:ext cx="1005458" cy="491152"/>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50000"/>
                    </a:lnSpc>
                    <a:defRPr sz="1100" b="1">
                      <a:solidFill>
                        <a:srgbClr val="262626"/>
                      </a:solidFill>
                      <a:latin typeface="微软雅黑"/>
                      <a:ea typeface="微软雅黑"/>
                      <a:cs typeface="微软雅黑"/>
                      <a:sym typeface="微软雅黑"/>
                    </a:defRPr>
                  </a:pPr>
                  <a:r>
                    <a:rPr lang="en-US" altLang="zh-CN" sz="1600" b="1" dirty="0">
                      <a:solidFill>
                        <a:srgbClr val="00B0F0"/>
                      </a:solidFill>
                      <a:latin typeface="+mn-ea"/>
                      <a:ea typeface="微软雅黑"/>
                      <a:cs typeface="微软雅黑"/>
                    </a:rPr>
                    <a:t>1. DEMS</a:t>
                  </a:r>
                  <a:endParaRPr lang="zh-CN" altLang="en-US" sz="1600" b="1" dirty="0">
                    <a:solidFill>
                      <a:srgbClr val="00B0F0"/>
                    </a:solidFill>
                    <a:latin typeface="+mn-ea"/>
                    <a:ea typeface="微软雅黑"/>
                    <a:cs typeface="微软雅黑"/>
                  </a:endParaRPr>
                </a:p>
              </p:txBody>
            </p:sp>
            <p:sp>
              <p:nvSpPr>
                <p:cNvPr id="136" name="矩形 135"/>
                <p:cNvSpPr/>
                <p:nvPr/>
              </p:nvSpPr>
              <p:spPr>
                <a:xfrm>
                  <a:off x="554038" y="4893442"/>
                  <a:ext cx="1005458" cy="491152"/>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50000"/>
                    </a:lnSpc>
                    <a:defRPr sz="1100" b="1">
                      <a:solidFill>
                        <a:srgbClr val="262626"/>
                      </a:solidFill>
                      <a:latin typeface="微软雅黑"/>
                      <a:ea typeface="微软雅黑"/>
                      <a:cs typeface="微软雅黑"/>
                      <a:sym typeface="微软雅黑"/>
                    </a:defRPr>
                  </a:pPr>
                  <a:r>
                    <a:rPr lang="en-US" altLang="zh-CN" sz="1600" b="1" dirty="0">
                      <a:solidFill>
                        <a:srgbClr val="00B0F0"/>
                      </a:solidFill>
                      <a:latin typeface="+mn-ea"/>
                      <a:ea typeface="微软雅黑"/>
                      <a:cs typeface="微软雅黑"/>
                    </a:rPr>
                    <a:t>2. </a:t>
                  </a:r>
                  <a:r>
                    <a:rPr lang="en-US" altLang="zh-CN" sz="1600" b="1" dirty="0" err="1">
                      <a:solidFill>
                        <a:srgbClr val="00B0F0"/>
                      </a:solidFill>
                      <a:latin typeface="+mn-ea"/>
                      <a:ea typeface="微软雅黑"/>
                      <a:cs typeface="微软雅黑"/>
                    </a:rPr>
                    <a:t>iDEM</a:t>
                  </a:r>
                  <a:endParaRPr lang="zh-CN" altLang="en-US" sz="1600" b="1" dirty="0">
                    <a:solidFill>
                      <a:srgbClr val="00B0F0"/>
                    </a:solidFill>
                    <a:latin typeface="+mn-ea"/>
                    <a:ea typeface="微软雅黑"/>
                    <a:cs typeface="微软雅黑"/>
                  </a:endParaRPr>
                </a:p>
              </p:txBody>
            </p:sp>
            <p:pic>
              <p:nvPicPr>
                <p:cNvPr id="93"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3240"/>
                <a:stretch/>
              </p:blipFill>
              <p:spPr bwMode="auto">
                <a:xfrm>
                  <a:off x="6673208" y="1808629"/>
                  <a:ext cx="329178" cy="53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图片 100">
                  <a:extLst>
                    <a:ext uri="{FF2B5EF4-FFF2-40B4-BE49-F238E27FC236}">
                      <a16:creationId xmlns:a16="http://schemas.microsoft.com/office/drawing/2014/main" id="{168DE2E6-DB95-644C-8955-EB536C42B9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4368" y="1828815"/>
                  <a:ext cx="434506" cy="404091"/>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0671" y="5637422"/>
                  <a:ext cx="686061" cy="663990"/>
                </a:xfrm>
                <a:prstGeom prst="rect">
                  <a:avLst/>
                </a:prstGeom>
              </p:spPr>
            </p:pic>
            <p:pic>
              <p:nvPicPr>
                <p:cNvPr id="185"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3240"/>
                <a:stretch/>
              </p:blipFill>
              <p:spPr bwMode="auto">
                <a:xfrm>
                  <a:off x="7073956" y="4527448"/>
                  <a:ext cx="329178" cy="53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图片 185">
                  <a:extLst>
                    <a:ext uri="{FF2B5EF4-FFF2-40B4-BE49-F238E27FC236}">
                      <a16:creationId xmlns:a16="http://schemas.microsoft.com/office/drawing/2014/main" id="{168DE2E6-DB95-644C-8955-EB536C42B9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37163" y="4659975"/>
                  <a:ext cx="434506" cy="404091"/>
                </a:xfrm>
                <a:prstGeom prst="rect">
                  <a:avLst/>
                </a:prstGeom>
              </p:spPr>
            </p:pic>
            <p:sp>
              <p:nvSpPr>
                <p:cNvPr id="188" name="矩形 169"/>
                <p:cNvSpPr txBox="1"/>
                <p:nvPr/>
              </p:nvSpPr>
              <p:spPr>
                <a:xfrm>
                  <a:off x="6731896" y="5062838"/>
                  <a:ext cx="1013298" cy="278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r>
                    <a:rPr lang="en-US" sz="900" b="0" dirty="0" err="1">
                      <a:solidFill>
                        <a:srgbClr val="00B0F0"/>
                      </a:solidFill>
                      <a:latin typeface="+mn-ea"/>
                      <a:ea typeface="+mn-ea"/>
                    </a:rPr>
                    <a:t>i</a:t>
                  </a:r>
                  <a:r>
                    <a:rPr sz="900" b="0" dirty="0" err="1">
                      <a:solidFill>
                        <a:srgbClr val="00B0F0"/>
                      </a:solidFill>
                      <a:latin typeface="+mn-ea"/>
                      <a:ea typeface="+mn-ea"/>
                    </a:rPr>
                    <a:t>DEM</a:t>
                  </a:r>
                  <a:endParaRPr sz="900" b="0" dirty="0">
                    <a:solidFill>
                      <a:srgbClr val="00B0F0"/>
                    </a:solidFill>
                    <a:latin typeface="+mn-ea"/>
                    <a:ea typeface="+mn-ea"/>
                  </a:endParaRPr>
                </a:p>
              </p:txBody>
            </p:sp>
            <p:sp>
              <p:nvSpPr>
                <p:cNvPr id="189" name="矩形 171"/>
                <p:cNvSpPr txBox="1"/>
                <p:nvPr/>
              </p:nvSpPr>
              <p:spPr>
                <a:xfrm>
                  <a:off x="7595598" y="5082403"/>
                  <a:ext cx="132202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lnSpc>
                      <a:spcPct val="100000"/>
                    </a:lnSpc>
                  </a:pPr>
                  <a:r>
                    <a:rPr lang="en-US" sz="900" b="0" dirty="0">
                      <a:solidFill>
                        <a:srgbClr val="404040"/>
                      </a:solidFill>
                      <a:latin typeface="+mn-ea"/>
                      <a:sym typeface="Calibri"/>
                    </a:rPr>
                    <a:t>IPSAN/NAS/FTP/ </a:t>
                  </a:r>
                </a:p>
                <a:p>
                  <a:pPr>
                    <a:lnSpc>
                      <a:spcPct val="100000"/>
                    </a:lnSpc>
                  </a:pPr>
                  <a:r>
                    <a:rPr sz="900" b="0" dirty="0">
                      <a:solidFill>
                        <a:srgbClr val="404040"/>
                      </a:solidFill>
                      <a:latin typeface="+mn-ea"/>
                      <a:sym typeface="Calibri"/>
                    </a:rPr>
                    <a:t>Cloud</a:t>
                  </a:r>
                  <a:r>
                    <a:rPr lang="en-US" sz="900" b="0" dirty="0">
                      <a:solidFill>
                        <a:srgbClr val="404040"/>
                      </a:solidFill>
                      <a:latin typeface="+mn-ea"/>
                      <a:sym typeface="Calibri"/>
                    </a:rPr>
                    <a:t> </a:t>
                  </a:r>
                  <a:r>
                    <a:rPr sz="900" b="0" dirty="0">
                      <a:solidFill>
                        <a:srgbClr val="404040"/>
                      </a:solidFill>
                      <a:latin typeface="+mn-ea"/>
                      <a:sym typeface="Calibri"/>
                    </a:rPr>
                    <a:t>Storage Server</a:t>
                  </a:r>
                </a:p>
              </p:txBody>
            </p:sp>
            <p:sp>
              <p:nvSpPr>
                <p:cNvPr id="190" name="矩形 173"/>
                <p:cNvSpPr txBox="1"/>
                <p:nvPr/>
              </p:nvSpPr>
              <p:spPr>
                <a:xfrm>
                  <a:off x="5439666" y="3689690"/>
                  <a:ext cx="1070630" cy="715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defRPr sz="1100" b="1">
                      <a:solidFill>
                        <a:srgbClr val="262626"/>
                      </a:solidFill>
                      <a:latin typeface="微软雅黑"/>
                      <a:ea typeface="微软雅黑"/>
                      <a:cs typeface="微软雅黑"/>
                      <a:sym typeface="微软雅黑"/>
                    </a:defRPr>
                  </a:lvl1pPr>
                </a:lstStyle>
                <a:p>
                  <a:pPr algn="ct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Real-time Video/Voice/GPS</a:t>
                  </a:r>
                </a:p>
                <a:p>
                  <a:pPr algn="ct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Transmission </a:t>
                  </a:r>
                </a:p>
              </p:txBody>
            </p:sp>
            <p:sp>
              <p:nvSpPr>
                <p:cNvPr id="191" name="矩形 162"/>
                <p:cNvSpPr txBox="1"/>
                <p:nvPr/>
              </p:nvSpPr>
              <p:spPr>
                <a:xfrm>
                  <a:off x="2040189" y="4086902"/>
                  <a:ext cx="1412720" cy="278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4G Body Worn Camera</a:t>
                  </a:r>
                </a:p>
              </p:txBody>
            </p:sp>
            <p:sp>
              <p:nvSpPr>
                <p:cNvPr id="192" name="矩形 162"/>
                <p:cNvSpPr txBox="1"/>
                <p:nvPr/>
              </p:nvSpPr>
              <p:spPr>
                <a:xfrm>
                  <a:off x="2563244" y="1458003"/>
                  <a:ext cx="1412720" cy="278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basic Body Worn Camera</a:t>
                  </a:r>
                </a:p>
              </p:txBody>
            </p:sp>
          </p:grpSp>
          <p:pic>
            <p:nvPicPr>
              <p:cNvPr id="83" name="图片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84389" y="4229414"/>
                <a:ext cx="763512" cy="1080000"/>
              </a:xfrm>
              <a:prstGeom prst="rect">
                <a:avLst/>
              </a:prstGeom>
            </p:spPr>
          </p:pic>
          <p:pic>
            <p:nvPicPr>
              <p:cNvPr id="84" name="图片 8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36041" y="1784594"/>
                <a:ext cx="895407" cy="895407"/>
              </a:xfrm>
              <a:prstGeom prst="rect">
                <a:avLst/>
              </a:prstGeom>
            </p:spPr>
          </p:pic>
        </p:grpSp>
      </p:grpSp>
      <p:sp>
        <p:nvSpPr>
          <p:cNvPr id="86" name="TextBox 85"/>
          <p:cNvSpPr txBox="1"/>
          <p:nvPr/>
        </p:nvSpPr>
        <p:spPr>
          <a:xfrm>
            <a:off x="10069083" y="1212142"/>
            <a:ext cx="2032719" cy="5211162"/>
          </a:xfrm>
          <a:prstGeom prst="rect">
            <a:avLst/>
          </a:prstGeom>
          <a:solidFill>
            <a:srgbClr val="149FC1">
              <a:alpha val="80000"/>
            </a:srgbClr>
          </a:solidFill>
          <a:ln w="28575">
            <a:solidFill>
              <a:srgbClr val="FFFFFF"/>
            </a:solidFill>
          </a:ln>
          <a:effectLst>
            <a:outerShdw dist="71842" dir="2700000" rotWithShape="0">
              <a:srgbClr val="E7E6E6">
                <a:alpha val="5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solidFill>
                  <a:schemeClr val="bg1"/>
                </a:solidFill>
                <a:latin typeface="+mn-ea"/>
              </a:defRPr>
            </a:lvl1pPr>
          </a:lstStyle>
          <a:p>
            <a:pPr marL="342900" indent="-342900">
              <a:buAutoNum type="arabicPeriod"/>
            </a:pPr>
            <a:r>
              <a:rPr lang="en-US" altLang="zh-CN" dirty="0"/>
              <a:t>Centralized storage mode is to store all historical data and 4G real-time data into the platform storage server.</a:t>
            </a:r>
          </a:p>
          <a:p>
            <a:pPr marL="342900" indent="-342900">
              <a:buAutoNum type="arabicPeriod"/>
            </a:pPr>
            <a:r>
              <a:rPr lang="en-US" altLang="zh-CN" dirty="0"/>
              <a:t>This mode of centralized storage ensures the security of data to a certain extent, but there are problems such as high storage cost and high demand of network environment.</a:t>
            </a:r>
          </a:p>
        </p:txBody>
      </p:sp>
    </p:spTree>
    <p:extLst>
      <p:ext uri="{BB962C8B-B14F-4D97-AF65-F5344CB8AC3E}">
        <p14:creationId xmlns:p14="http://schemas.microsoft.com/office/powerpoint/2010/main" val="32782733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Local Storage</a:t>
            </a:r>
          </a:p>
        </p:txBody>
      </p:sp>
      <p:sp>
        <p:nvSpPr>
          <p:cNvPr id="166" name="矩形 173"/>
          <p:cNvSpPr txBox="1"/>
          <p:nvPr/>
        </p:nvSpPr>
        <p:spPr>
          <a:xfrm>
            <a:off x="4864378" y="3359049"/>
            <a:ext cx="89148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defRPr sz="1100" b="1">
                <a:solidFill>
                  <a:srgbClr val="262626"/>
                </a:solidFill>
                <a:latin typeface="微软雅黑"/>
                <a:ea typeface="微软雅黑"/>
                <a:cs typeface="微软雅黑"/>
                <a:sym typeface="微软雅黑"/>
              </a:defRPr>
            </a:lvl1pPr>
          </a:lstStyle>
          <a:p>
            <a:pPr>
              <a:lnSpc>
                <a:spcPct val="100000"/>
              </a:lnSpc>
            </a:pPr>
            <a:r>
              <a:rPr lang="en-US" sz="900" b="0" dirty="0">
                <a:solidFill>
                  <a:srgbClr val="404040"/>
                </a:solidFill>
                <a:latin typeface="+mn-ea"/>
                <a:sym typeface="Calibri"/>
              </a:rPr>
              <a:t>All historical d</a:t>
            </a:r>
            <a:r>
              <a:rPr sz="900" b="0" dirty="0">
                <a:solidFill>
                  <a:srgbClr val="404040"/>
                </a:solidFill>
                <a:latin typeface="+mn-ea"/>
                <a:sym typeface="Calibri"/>
              </a:rPr>
              <a:t>ata Upload</a:t>
            </a:r>
          </a:p>
        </p:txBody>
      </p:sp>
      <p:sp>
        <p:nvSpPr>
          <p:cNvPr id="167" name="圆角矩形 187"/>
          <p:cNvSpPr/>
          <p:nvPr/>
        </p:nvSpPr>
        <p:spPr>
          <a:xfrm>
            <a:off x="5936410" y="3332195"/>
            <a:ext cx="667365" cy="870480"/>
          </a:xfrm>
          <a:prstGeom prst="roundRect">
            <a:avLst>
              <a:gd name="adj" fmla="val 16667"/>
            </a:avLst>
          </a:prstGeom>
          <a:gradFill>
            <a:gsLst>
              <a:gs pos="93750">
                <a:srgbClr val="DDEAFB"/>
              </a:gs>
              <a:gs pos="87500">
                <a:srgbClr val="D9E7FB"/>
              </a:gs>
              <a:gs pos="75000">
                <a:srgbClr val="D1E2FA"/>
              </a:gs>
              <a:gs pos="50000">
                <a:schemeClr val="accent1">
                  <a:lumMod val="60000"/>
                  <a:lumOff val="40000"/>
                </a:schemeClr>
              </a:gs>
              <a:gs pos="100000">
                <a:schemeClr val="accent1">
                  <a:tint val="23500"/>
                  <a:satMod val="160000"/>
                </a:schemeClr>
              </a:gs>
            </a:gsLst>
            <a:lin ang="5400000" scaled="0"/>
          </a:gradFill>
          <a:ln w="12700">
            <a:solidFill>
              <a:srgbClr val="00B0F0"/>
            </a:solidFill>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70" name="圆角矩形 164"/>
          <p:cNvSpPr/>
          <p:nvPr/>
        </p:nvSpPr>
        <p:spPr>
          <a:xfrm>
            <a:off x="3770644" y="3166364"/>
            <a:ext cx="1011084" cy="917267"/>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71" name="矩形 167"/>
          <p:cNvSpPr txBox="1"/>
          <p:nvPr/>
        </p:nvSpPr>
        <p:spPr>
          <a:xfrm>
            <a:off x="3598594" y="3794243"/>
            <a:ext cx="1462425"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sz="900" b="0" dirty="0">
                <a:solidFill>
                  <a:srgbClr val="404040"/>
                </a:solidFill>
                <a:latin typeface="+mn-ea"/>
                <a:sym typeface="Calibri"/>
              </a:rPr>
              <a:t>Data Acquisition </a:t>
            </a:r>
          </a:p>
        </p:txBody>
      </p:sp>
      <p:sp>
        <p:nvSpPr>
          <p:cNvPr id="172" name="矩形 169"/>
          <p:cNvSpPr txBox="1"/>
          <p:nvPr/>
        </p:nvSpPr>
        <p:spPr>
          <a:xfrm>
            <a:off x="5755860" y="3954828"/>
            <a:ext cx="1013298"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r>
              <a:rPr sz="900" b="0" dirty="0">
                <a:solidFill>
                  <a:srgbClr val="00B0F0"/>
                </a:solidFill>
                <a:latin typeface="+mn-ea"/>
                <a:ea typeface="+mn-ea"/>
              </a:rPr>
              <a:t>DEMS</a:t>
            </a:r>
          </a:p>
        </p:txBody>
      </p:sp>
      <p:pic>
        <p:nvPicPr>
          <p:cNvPr id="174" name="图片 174" descr="图片 174"/>
          <p:cNvPicPr>
            <a:picLocks noChangeAspect="1"/>
          </p:cNvPicPr>
          <p:nvPr/>
        </p:nvPicPr>
        <p:blipFill>
          <a:blip r:embed="rId4"/>
          <a:stretch>
            <a:fillRect/>
          </a:stretch>
        </p:blipFill>
        <p:spPr>
          <a:xfrm>
            <a:off x="7514897" y="3565379"/>
            <a:ext cx="539898" cy="426561"/>
          </a:xfrm>
          <a:prstGeom prst="rect">
            <a:avLst/>
          </a:prstGeom>
          <a:ln w="12700">
            <a:miter lim="400000"/>
          </a:ln>
        </p:spPr>
      </p:pic>
      <p:sp>
        <p:nvSpPr>
          <p:cNvPr id="175" name="直接箭头连接符 175"/>
          <p:cNvSpPr/>
          <p:nvPr/>
        </p:nvSpPr>
        <p:spPr>
          <a:xfrm>
            <a:off x="6958639" y="3794243"/>
            <a:ext cx="556258" cy="0"/>
          </a:xfrm>
          <a:prstGeom prst="line">
            <a:avLst/>
          </a:prstGeom>
          <a:ln w="25400">
            <a:solidFill>
              <a:schemeClr val="accent1"/>
            </a:solidFill>
            <a:miter/>
            <a:tailEnd type="triangle"/>
          </a:ln>
        </p:spPr>
        <p:txBody>
          <a:bodyPr lIns="45719" rIns="45719"/>
          <a:lstStyle/>
          <a:p>
            <a:endParaRPr sz="900">
              <a:latin typeface="+mn-ea"/>
            </a:endParaRPr>
          </a:p>
        </p:txBody>
      </p:sp>
      <p:sp>
        <p:nvSpPr>
          <p:cNvPr id="176" name="圆角矩形 188"/>
          <p:cNvSpPr/>
          <p:nvPr/>
        </p:nvSpPr>
        <p:spPr>
          <a:xfrm>
            <a:off x="5804287" y="3219345"/>
            <a:ext cx="1074994" cy="1079268"/>
          </a:xfrm>
          <a:prstGeom prst="roundRect">
            <a:avLst>
              <a:gd name="adj" fmla="val 16667"/>
            </a:avLst>
          </a:prstGeom>
          <a:ln w="12700">
            <a:solidFill>
              <a:srgbClr val="00B0F0"/>
            </a:solidFill>
            <a:prstDash val="sysDot"/>
            <a:miter/>
          </a:ln>
        </p:spPr>
        <p:txBody>
          <a:bodyPr lIns="45719" rIns="45719" anchor="ctr"/>
          <a:lstStyle/>
          <a:p>
            <a:pPr algn="ctr">
              <a:defRPr sz="1100" b="1">
                <a:solidFill>
                  <a:srgbClr val="262626"/>
                </a:solidFill>
                <a:latin typeface="微软雅黑"/>
                <a:ea typeface="微软雅黑"/>
                <a:cs typeface="微软雅黑"/>
                <a:sym typeface="微软雅黑"/>
              </a:defRPr>
            </a:pPr>
            <a:endParaRPr sz="900">
              <a:latin typeface="+mn-ea"/>
            </a:endParaRPr>
          </a:p>
        </p:txBody>
      </p:sp>
      <p:sp>
        <p:nvSpPr>
          <p:cNvPr id="179" name="矩形 178"/>
          <p:cNvSpPr/>
          <p:nvPr/>
        </p:nvSpPr>
        <p:spPr>
          <a:xfrm>
            <a:off x="3528733" y="2575076"/>
            <a:ext cx="1723370" cy="369330"/>
          </a:xfrm>
          <a:prstGeom prst="rect">
            <a:avLst/>
          </a:prstGeom>
          <a:solidFill>
            <a:srgbClr val="FFFFFF"/>
          </a:solidFill>
          <a:ln w="12700"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altLang="zh-CN" sz="900" b="1" dirty="0">
                <a:solidFill>
                  <a:srgbClr val="00B0F0"/>
                </a:solidFill>
                <a:latin typeface="+mn-ea"/>
                <a:ea typeface="微软雅黑"/>
                <a:cs typeface="微软雅黑"/>
              </a:rPr>
              <a:t>All historical data of  BWC are stored into docking station</a:t>
            </a:r>
          </a:p>
        </p:txBody>
      </p:sp>
      <p:sp>
        <p:nvSpPr>
          <p:cNvPr id="181" name="直接箭头连接符 175"/>
          <p:cNvSpPr/>
          <p:nvPr/>
        </p:nvSpPr>
        <p:spPr>
          <a:xfrm>
            <a:off x="4820712" y="3748402"/>
            <a:ext cx="951519" cy="0"/>
          </a:xfrm>
          <a:prstGeom prst="line">
            <a:avLst/>
          </a:prstGeom>
          <a:ln w="25400">
            <a:solidFill>
              <a:schemeClr val="accent1"/>
            </a:solidFill>
            <a:miter/>
            <a:tailEnd type="triangle"/>
          </a:ln>
        </p:spPr>
        <p:txBody>
          <a:bodyPr lIns="45719" rIns="45719"/>
          <a:lstStyle/>
          <a:p>
            <a:endParaRPr sz="900">
              <a:latin typeface="+mn-ea"/>
            </a:endParaRPr>
          </a:p>
        </p:txBody>
      </p:sp>
      <p:sp>
        <p:nvSpPr>
          <p:cNvPr id="182" name="直接箭头连接符 175"/>
          <p:cNvSpPr/>
          <p:nvPr/>
        </p:nvSpPr>
        <p:spPr>
          <a:xfrm>
            <a:off x="3056161" y="3728381"/>
            <a:ext cx="689031" cy="0"/>
          </a:xfrm>
          <a:prstGeom prst="line">
            <a:avLst/>
          </a:prstGeom>
          <a:ln w="25400">
            <a:solidFill>
              <a:schemeClr val="accent1"/>
            </a:solidFill>
            <a:miter/>
            <a:tailEnd type="triangle"/>
          </a:ln>
        </p:spPr>
        <p:txBody>
          <a:bodyPr lIns="45719" rIns="45719"/>
          <a:lstStyle/>
          <a:p>
            <a:endParaRPr sz="900">
              <a:latin typeface="+mn-ea"/>
            </a:endParaRPr>
          </a:p>
        </p:txBody>
      </p:sp>
      <p:pic>
        <p:nvPicPr>
          <p:cNvPr id="183" name="图片 1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9843" y="3207173"/>
            <a:ext cx="686061" cy="663990"/>
          </a:xfrm>
          <a:prstGeom prst="rect">
            <a:avLst/>
          </a:prstGeom>
        </p:spPr>
      </p:pic>
      <p:sp>
        <p:nvSpPr>
          <p:cNvPr id="95" name="TextBox 94"/>
          <p:cNvSpPr txBox="1"/>
          <p:nvPr/>
        </p:nvSpPr>
        <p:spPr>
          <a:xfrm>
            <a:off x="3831699" y="4175503"/>
            <a:ext cx="1117439"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CN" sz="900" dirty="0">
                <a:solidFill>
                  <a:srgbClr val="404040"/>
                </a:solidFill>
                <a:latin typeface="+mn-ea"/>
                <a:ea typeface="微软雅黑"/>
                <a:cs typeface="微软雅黑"/>
                <a:sym typeface="微软雅黑"/>
              </a:rPr>
              <a:t>Docking Station</a:t>
            </a:r>
            <a:endParaRPr lang="zh-CN" altLang="en-US" sz="900" dirty="0">
              <a:solidFill>
                <a:srgbClr val="404040"/>
              </a:solidFill>
              <a:latin typeface="+mn-ea"/>
              <a:ea typeface="微软雅黑"/>
              <a:cs typeface="微软雅黑"/>
              <a:sym typeface="微软雅黑"/>
            </a:endParaRPr>
          </a:p>
        </p:txBody>
      </p:sp>
      <p:sp>
        <p:nvSpPr>
          <p:cNvPr id="96" name="矩形 162"/>
          <p:cNvSpPr txBox="1"/>
          <p:nvPr/>
        </p:nvSpPr>
        <p:spPr>
          <a:xfrm>
            <a:off x="1990857" y="4137029"/>
            <a:ext cx="1691001"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r>
              <a:rPr sz="900" b="0" dirty="0">
                <a:solidFill>
                  <a:srgbClr val="404040"/>
                </a:solidFill>
                <a:latin typeface="+mn-ea"/>
                <a:sym typeface="Calibri"/>
              </a:rPr>
              <a:t>Video/Audio</a:t>
            </a:r>
            <a:r>
              <a:rPr lang="en-US" sz="900" b="0" dirty="0">
                <a:solidFill>
                  <a:srgbClr val="404040"/>
                </a:solidFill>
                <a:latin typeface="+mn-ea"/>
                <a:sym typeface="Calibri"/>
              </a:rPr>
              <a:t>/Image</a:t>
            </a:r>
            <a:r>
              <a:rPr sz="900" b="0" dirty="0">
                <a:solidFill>
                  <a:srgbClr val="404040"/>
                </a:solidFill>
                <a:latin typeface="+mn-ea"/>
                <a:sym typeface="Calibri"/>
              </a:rPr>
              <a:t> </a:t>
            </a:r>
            <a:r>
              <a:rPr lang="en-US" sz="900" b="0" dirty="0">
                <a:solidFill>
                  <a:srgbClr val="404040"/>
                </a:solidFill>
                <a:latin typeface="+mn-ea"/>
                <a:sym typeface="Calibri"/>
              </a:rPr>
              <a:t>records</a:t>
            </a:r>
            <a:endParaRPr sz="900" b="0" dirty="0">
              <a:solidFill>
                <a:srgbClr val="404040"/>
              </a:solidFill>
              <a:latin typeface="+mn-ea"/>
              <a:sym typeface="Calibri"/>
            </a:endParaRPr>
          </a:p>
        </p:txBody>
      </p:sp>
      <p:sp>
        <p:nvSpPr>
          <p:cNvPr id="135" name="矩形 134"/>
          <p:cNvSpPr/>
          <p:nvPr/>
        </p:nvSpPr>
        <p:spPr>
          <a:xfrm>
            <a:off x="623392" y="3381818"/>
            <a:ext cx="1005458" cy="46166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lnSpc>
                <a:spcPct val="150000"/>
              </a:lnSpc>
              <a:defRPr sz="1100" b="1">
                <a:solidFill>
                  <a:srgbClr val="262626"/>
                </a:solidFill>
                <a:latin typeface="微软雅黑"/>
                <a:ea typeface="微软雅黑"/>
                <a:cs typeface="微软雅黑"/>
                <a:sym typeface="微软雅黑"/>
              </a:defRPr>
            </a:pPr>
            <a:r>
              <a:rPr lang="en-US" altLang="zh-CN" sz="1600" b="1" dirty="0">
                <a:solidFill>
                  <a:srgbClr val="00B0F0"/>
                </a:solidFill>
                <a:latin typeface="+mn-ea"/>
                <a:ea typeface="微软雅黑"/>
                <a:cs typeface="微软雅黑"/>
              </a:rPr>
              <a:t>1. DEMS</a:t>
            </a:r>
            <a:endParaRPr lang="zh-CN" altLang="en-US" sz="1600" b="1" dirty="0">
              <a:solidFill>
                <a:srgbClr val="00B0F0"/>
              </a:solidFill>
              <a:latin typeface="+mn-ea"/>
              <a:ea typeface="微软雅黑"/>
              <a:cs typeface="微软雅黑"/>
            </a:endParaRPr>
          </a:p>
        </p:txBody>
      </p:sp>
      <p:pic>
        <p:nvPicPr>
          <p:cNvPr id="93" name="Picture 12" descr="storageArray2">
            <a:extLst>
              <a:ext uri="{FF2B5EF4-FFF2-40B4-BE49-F238E27FC236}">
                <a16:creationId xmlns:a16="http://schemas.microsoft.com/office/drawing/2014/main" id="{14C49ACB-4EE1-4C46-BA17-8C9381D8F0A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3240"/>
          <a:stretch/>
        </p:blipFill>
        <p:spPr bwMode="auto">
          <a:xfrm>
            <a:off x="6097920" y="3420377"/>
            <a:ext cx="329178" cy="53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矩形 162"/>
          <p:cNvSpPr txBox="1"/>
          <p:nvPr/>
        </p:nvSpPr>
        <p:spPr>
          <a:xfrm>
            <a:off x="1987956" y="3005603"/>
            <a:ext cx="1412720" cy="278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50000"/>
              </a:lnSpc>
              <a:defRPr sz="1100" b="1">
                <a:solidFill>
                  <a:srgbClr val="262626"/>
                </a:solidFill>
                <a:latin typeface="微软雅黑"/>
                <a:ea typeface="微软雅黑"/>
                <a:cs typeface="微软雅黑"/>
                <a:sym typeface="微软雅黑"/>
              </a:defRPr>
            </a:lvl1pPr>
          </a:lstStyle>
          <a:p>
            <a:pPr>
              <a:defRPr sz="1100" b="1">
                <a:solidFill>
                  <a:srgbClr val="262626"/>
                </a:solidFill>
                <a:latin typeface="微软雅黑"/>
                <a:ea typeface="微软雅黑"/>
                <a:cs typeface="微软雅黑"/>
                <a:sym typeface="微软雅黑"/>
              </a:defRPr>
            </a:pPr>
            <a:r>
              <a:rPr lang="en-US" sz="900" b="0" dirty="0">
                <a:solidFill>
                  <a:srgbClr val="404040"/>
                </a:solidFill>
                <a:latin typeface="+mn-ea"/>
                <a:sym typeface="Calibri"/>
              </a:rPr>
              <a:t>basic Body Worn Camera</a:t>
            </a:r>
          </a:p>
        </p:txBody>
      </p:sp>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6612" y="3248039"/>
            <a:ext cx="895407" cy="895407"/>
          </a:xfrm>
          <a:prstGeom prst="rect">
            <a:avLst/>
          </a:prstGeom>
        </p:spPr>
      </p:pic>
      <p:sp>
        <p:nvSpPr>
          <p:cNvPr id="27" name="TextBox 26"/>
          <p:cNvSpPr txBox="1"/>
          <p:nvPr/>
        </p:nvSpPr>
        <p:spPr>
          <a:xfrm>
            <a:off x="8184232" y="1484784"/>
            <a:ext cx="3456384" cy="4464496"/>
          </a:xfrm>
          <a:prstGeom prst="rect">
            <a:avLst/>
          </a:prstGeom>
          <a:solidFill>
            <a:srgbClr val="149FC1">
              <a:alpha val="80000"/>
            </a:srgbClr>
          </a:solidFill>
          <a:ln w="28575">
            <a:solidFill>
              <a:srgbClr val="FFFFFF"/>
            </a:solidFill>
          </a:ln>
          <a:effectLst>
            <a:outerShdw dist="71842" dir="2700000" rotWithShape="0">
              <a:srgbClr val="E7E6E6">
                <a:alpha val="50000"/>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solidFill>
                  <a:schemeClr val="bg1"/>
                </a:solidFill>
                <a:latin typeface="+mn-ea"/>
              </a:defRPr>
            </a:lvl1pPr>
          </a:lstStyle>
          <a:p>
            <a:pPr marL="342900" indent="-342900">
              <a:buAutoNum type="arabicPeriod"/>
            </a:pPr>
            <a:r>
              <a:rPr lang="en-US" altLang="zh-CN" dirty="0"/>
              <a:t>Local storage means all data of body worn camera are stored into docking station, it is mainly used to store all the original historical data of non-communication body worn camera in the docking station. </a:t>
            </a:r>
          </a:p>
          <a:p>
            <a:pPr marL="342900" indent="-342900">
              <a:buAutoNum type="arabicPeriod"/>
            </a:pPr>
            <a:r>
              <a:rPr lang="en-US" altLang="zh-CN" dirty="0"/>
              <a:t>This mode is easy to deploy and has low requirements for the network environment and platform storage server, but the data lacks of security, and requires high storage capacity of docking station.</a:t>
            </a:r>
          </a:p>
        </p:txBody>
      </p:sp>
    </p:spTree>
    <p:extLst>
      <p:ext uri="{BB962C8B-B14F-4D97-AF65-F5344CB8AC3E}">
        <p14:creationId xmlns:p14="http://schemas.microsoft.com/office/powerpoint/2010/main" val="34394296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2"/>
          <p:cNvSpPr txBox="1"/>
          <p:nvPr/>
        </p:nvSpPr>
        <p:spPr>
          <a:xfrm>
            <a:off x="4144493" y="2579957"/>
            <a:ext cx="7160816" cy="3970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b="1">
                <a:solidFill>
                  <a:srgbClr val="404040"/>
                </a:solidFill>
                <a:latin typeface="微软雅黑"/>
                <a:ea typeface="微软雅黑"/>
                <a:cs typeface="微软雅黑"/>
                <a:sym typeface="微软雅黑"/>
              </a:defRPr>
            </a:pPr>
            <a:r>
              <a:rPr sz="1400" dirty="0">
                <a:latin typeface="+mn-ea"/>
              </a:rPr>
              <a:t>Model NO.: </a:t>
            </a:r>
            <a:r>
              <a:rPr lang="en-US" sz="1400" dirty="0">
                <a:latin typeface="+mn-ea"/>
              </a:rPr>
              <a:t>PBE</a:t>
            </a:r>
            <a:r>
              <a:rPr sz="1400" dirty="0">
                <a:latin typeface="+mn-ea"/>
              </a:rPr>
              <a:t>01</a:t>
            </a:r>
          </a:p>
          <a:p>
            <a:pPr>
              <a:defRPr sz="1200">
                <a:solidFill>
                  <a:srgbClr val="404040"/>
                </a:solidFill>
                <a:latin typeface="微软雅黑"/>
                <a:ea typeface="微软雅黑"/>
                <a:cs typeface="微软雅黑"/>
                <a:sym typeface="微软雅黑"/>
              </a:defRPr>
            </a:pPr>
            <a:endParaRPr sz="1400" dirty="0">
              <a:latin typeface="+mn-ea"/>
            </a:endParaRPr>
          </a:p>
          <a:p>
            <a:pPr>
              <a:defRPr sz="1200">
                <a:solidFill>
                  <a:srgbClr val="404040"/>
                </a:solidFill>
                <a:latin typeface="微软雅黑"/>
                <a:ea typeface="微软雅黑"/>
                <a:cs typeface="微软雅黑"/>
                <a:sym typeface="微软雅黑"/>
              </a:defRPr>
            </a:pPr>
            <a:r>
              <a:rPr lang="en-US" sz="1400" dirty="0">
                <a:latin typeface="+mn-ea"/>
              </a:rPr>
              <a:t>* Mini Body Camera</a:t>
            </a:r>
          </a:p>
          <a:p>
            <a:pPr>
              <a:defRPr sz="1200">
                <a:solidFill>
                  <a:srgbClr val="404040"/>
                </a:solidFill>
                <a:latin typeface="微软雅黑"/>
                <a:ea typeface="微软雅黑"/>
                <a:cs typeface="微软雅黑"/>
                <a:sym typeface="微软雅黑"/>
              </a:defRPr>
            </a:pPr>
            <a:r>
              <a:rPr lang="en-US" sz="1400" dirty="0">
                <a:latin typeface="+mn-ea"/>
              </a:rPr>
              <a:t>* H.265 video compression</a:t>
            </a:r>
          </a:p>
          <a:p>
            <a:pPr>
              <a:defRPr sz="1200">
                <a:solidFill>
                  <a:srgbClr val="404040"/>
                </a:solidFill>
                <a:latin typeface="微软雅黑"/>
                <a:ea typeface="微软雅黑"/>
                <a:cs typeface="微软雅黑"/>
                <a:sym typeface="微软雅黑"/>
              </a:defRPr>
            </a:pPr>
            <a:r>
              <a:rPr lang="en-US" sz="1400" dirty="0">
                <a:latin typeface="+mn-ea"/>
              </a:rPr>
              <a:t>* NTK H32++OV4689</a:t>
            </a:r>
          </a:p>
          <a:p>
            <a:pPr>
              <a:defRPr sz="1200">
                <a:solidFill>
                  <a:srgbClr val="404040"/>
                </a:solidFill>
                <a:latin typeface="微软雅黑"/>
                <a:ea typeface="微软雅黑"/>
                <a:cs typeface="微软雅黑"/>
                <a:sym typeface="微软雅黑"/>
              </a:defRPr>
            </a:pPr>
            <a:r>
              <a:rPr lang="en-US" sz="1400" dirty="0">
                <a:latin typeface="+mn-ea"/>
              </a:rPr>
              <a:t>* Standard 32GB, or 64/128GB( for optional)</a:t>
            </a:r>
          </a:p>
          <a:p>
            <a:pPr>
              <a:defRPr sz="1200">
                <a:solidFill>
                  <a:srgbClr val="404040"/>
                </a:solidFill>
                <a:latin typeface="微软雅黑"/>
                <a:ea typeface="微软雅黑"/>
                <a:cs typeface="微软雅黑"/>
                <a:sym typeface="微软雅黑"/>
              </a:defRPr>
            </a:pPr>
            <a:r>
              <a:rPr lang="en-US" sz="1400" dirty="0">
                <a:latin typeface="+mn-ea"/>
              </a:rPr>
              <a:t>* 1.5 inches TFT-LCD color screen</a:t>
            </a:r>
          </a:p>
          <a:p>
            <a:pPr>
              <a:defRPr sz="1200">
                <a:solidFill>
                  <a:srgbClr val="404040"/>
                </a:solidFill>
                <a:latin typeface="微软雅黑"/>
                <a:ea typeface="微软雅黑"/>
                <a:cs typeface="微软雅黑"/>
                <a:sym typeface="微软雅黑"/>
              </a:defRPr>
            </a:pPr>
            <a:r>
              <a:rPr lang="en-US" sz="1400" dirty="0">
                <a:latin typeface="+mn-ea"/>
              </a:rPr>
              <a:t>* Only 105g, small in size and wearable</a:t>
            </a:r>
          </a:p>
          <a:p>
            <a:pPr>
              <a:defRPr sz="1200">
                <a:solidFill>
                  <a:srgbClr val="404040"/>
                </a:solidFill>
                <a:latin typeface="微软雅黑"/>
                <a:ea typeface="微软雅黑"/>
                <a:cs typeface="微软雅黑"/>
                <a:sym typeface="微软雅黑"/>
              </a:defRPr>
            </a:pPr>
            <a:r>
              <a:rPr lang="en-US" sz="1400" dirty="0">
                <a:latin typeface="+mn-ea"/>
              </a:rPr>
              <a:t>* Size: 70mm×47mm×26mm</a:t>
            </a:r>
          </a:p>
          <a:p>
            <a:pPr>
              <a:defRPr sz="1200">
                <a:solidFill>
                  <a:srgbClr val="404040"/>
                </a:solidFill>
                <a:latin typeface="微软雅黑"/>
                <a:ea typeface="微软雅黑"/>
                <a:cs typeface="微软雅黑"/>
                <a:sym typeface="微软雅黑"/>
              </a:defRPr>
            </a:pPr>
            <a:r>
              <a:rPr lang="en-US" sz="1400" dirty="0">
                <a:latin typeface="+mn-ea"/>
              </a:rPr>
              <a:t>* Image Resolution: 36MP(6928x5192), 32MP(7600x4275), 21MP(6144x3456), 16MP(5336x3000), 12MP(4608x2592), 10MP(4384x2466), 8MP(3456x1944), 5MP(3009x1688)</a:t>
            </a:r>
          </a:p>
          <a:p>
            <a:pPr>
              <a:defRPr sz="1200">
                <a:solidFill>
                  <a:srgbClr val="404040"/>
                </a:solidFill>
                <a:latin typeface="微软雅黑"/>
                <a:ea typeface="微软雅黑"/>
                <a:cs typeface="微软雅黑"/>
                <a:sym typeface="微软雅黑"/>
              </a:defRPr>
            </a:pPr>
            <a:r>
              <a:rPr lang="en-US" sz="1400" dirty="0">
                <a:latin typeface="+mn-ea"/>
              </a:rPr>
              <a:t>* Video Resolution:2560x1440(30fps), 2304x1296(30fps), 1920x1080(30fps), 1280x720(30fps), 484x480(30fps)</a:t>
            </a:r>
          </a:p>
          <a:p>
            <a:pPr>
              <a:defRPr sz="1200">
                <a:solidFill>
                  <a:srgbClr val="404040"/>
                </a:solidFill>
                <a:latin typeface="微软雅黑"/>
                <a:ea typeface="微软雅黑"/>
                <a:cs typeface="微软雅黑"/>
                <a:sym typeface="微软雅黑"/>
              </a:defRPr>
            </a:pPr>
            <a:r>
              <a:rPr lang="en-US" sz="1400" dirty="0">
                <a:latin typeface="+mn-ea"/>
              </a:rPr>
              <a:t>* 2500mAh lithium rechargeable battery, 9 </a:t>
            </a:r>
            <a:r>
              <a:rPr lang="en-US" sz="1400" dirty="0" err="1">
                <a:latin typeface="+mn-ea"/>
              </a:rPr>
              <a:t>hrs</a:t>
            </a:r>
            <a:r>
              <a:rPr lang="en-US" sz="1400" dirty="0">
                <a:latin typeface="+mn-ea"/>
              </a:rPr>
              <a:t> recording time for 1080P </a:t>
            </a:r>
          </a:p>
          <a:p>
            <a:pPr>
              <a:defRPr sz="1200">
                <a:solidFill>
                  <a:srgbClr val="404040"/>
                </a:solidFill>
                <a:latin typeface="微软雅黑"/>
                <a:ea typeface="微软雅黑"/>
                <a:cs typeface="微软雅黑"/>
                <a:sym typeface="微软雅黑"/>
              </a:defRPr>
            </a:pPr>
            <a:r>
              <a:rPr lang="en-US" sz="1400" dirty="0">
                <a:latin typeface="+mn-ea"/>
              </a:rPr>
              <a:t>* Waterproof IP68, 2M drop resistant </a:t>
            </a:r>
          </a:p>
          <a:p>
            <a:pPr>
              <a:defRPr sz="1200">
                <a:solidFill>
                  <a:srgbClr val="404040"/>
                </a:solidFill>
                <a:latin typeface="微软雅黑"/>
                <a:ea typeface="微软雅黑"/>
                <a:cs typeface="微软雅黑"/>
                <a:sym typeface="微软雅黑"/>
              </a:defRPr>
            </a:pPr>
            <a:r>
              <a:rPr lang="en-US" sz="1400" dirty="0">
                <a:latin typeface="+mn-ea"/>
              </a:rPr>
              <a:t>* 134 degrees wide angle</a:t>
            </a:r>
          </a:p>
          <a:p>
            <a:pPr>
              <a:defRPr sz="1200">
                <a:solidFill>
                  <a:srgbClr val="404040"/>
                </a:solidFill>
                <a:latin typeface="微软雅黑"/>
                <a:ea typeface="微软雅黑"/>
                <a:cs typeface="微软雅黑"/>
                <a:sym typeface="微软雅黑"/>
              </a:defRPr>
            </a:pPr>
            <a:r>
              <a:rPr lang="en-US" sz="1400" dirty="0">
                <a:latin typeface="+mn-ea"/>
              </a:rPr>
              <a:t>* 2pcs IR </a:t>
            </a:r>
            <a:r>
              <a:rPr lang="en-US" sz="1400" dirty="0" err="1">
                <a:latin typeface="+mn-ea"/>
              </a:rPr>
              <a:t>leds</a:t>
            </a:r>
            <a:r>
              <a:rPr lang="en-US" sz="1400" dirty="0">
                <a:latin typeface="+mn-ea"/>
              </a:rPr>
              <a:t>, 10M IR distance </a:t>
            </a:r>
          </a:p>
          <a:p>
            <a:pPr>
              <a:defRPr sz="1200">
                <a:solidFill>
                  <a:srgbClr val="404040"/>
                </a:solidFill>
                <a:latin typeface="微软雅黑"/>
                <a:ea typeface="微软雅黑"/>
                <a:cs typeface="微软雅黑"/>
                <a:sym typeface="微软雅黑"/>
              </a:defRPr>
            </a:pPr>
            <a:r>
              <a:rPr lang="en-US" sz="1400" dirty="0">
                <a:latin typeface="+mn-ea"/>
              </a:rPr>
              <a:t>* Pre and Post Event Recording </a:t>
            </a:r>
            <a:endParaRPr sz="1400" dirty="0">
              <a:latin typeface="+mn-ea"/>
            </a:endParaRPr>
          </a:p>
        </p:txBody>
      </p:sp>
      <p:grpSp>
        <p:nvGrpSpPr>
          <p:cNvPr id="76" name="圆角矩形 18"/>
          <p:cNvGrpSpPr/>
          <p:nvPr/>
        </p:nvGrpSpPr>
        <p:grpSpPr>
          <a:xfrm>
            <a:off x="1175657" y="1451015"/>
            <a:ext cx="3942610" cy="528948"/>
            <a:chOff x="0" y="0"/>
            <a:chExt cx="3942608" cy="528946"/>
          </a:xfrm>
        </p:grpSpPr>
        <p:sp>
          <p:nvSpPr>
            <p:cNvPr id="74" name="Rounded Rectangle"/>
            <p:cNvSpPr/>
            <p:nvPr/>
          </p:nvSpPr>
          <p:spPr>
            <a:xfrm>
              <a:off x="0" y="0"/>
              <a:ext cx="3942609" cy="528947"/>
            </a:xfrm>
            <a:prstGeom prst="roundRect">
              <a:avLst>
                <a:gd name="adj" fmla="val 16667"/>
              </a:avLst>
            </a:prstGeom>
            <a:solidFill>
              <a:srgbClr val="149FC1"/>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微软雅黑"/>
                  <a:ea typeface="微软雅黑"/>
                  <a:cs typeface="微软雅黑"/>
                  <a:sym typeface="微软雅黑"/>
                </a:defRPr>
              </a:pPr>
              <a:endParaRPr>
                <a:latin typeface="+mn-ea"/>
              </a:endParaRPr>
            </a:p>
          </p:txBody>
        </p:sp>
        <p:sp>
          <p:nvSpPr>
            <p:cNvPr id="75" name="Mini Body Worn Camera"/>
            <p:cNvSpPr txBox="1"/>
            <p:nvPr/>
          </p:nvSpPr>
          <p:spPr>
            <a:xfrm>
              <a:off x="25821" y="66353"/>
              <a:ext cx="3890966" cy="396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微软雅黑"/>
                  <a:ea typeface="微软雅黑"/>
                  <a:cs typeface="微软雅黑"/>
                  <a:sym typeface="微软雅黑"/>
                </a:defRPr>
              </a:lvl1pPr>
            </a:lstStyle>
            <a:p>
              <a:r>
                <a:rPr>
                  <a:latin typeface="+mn-ea"/>
                  <a:ea typeface="+mn-ea"/>
                </a:rPr>
                <a:t>Mini Body Worn Camera</a:t>
              </a:r>
            </a:p>
          </p:txBody>
        </p:sp>
      </p:grpSp>
      <p:pic>
        <p:nvPicPr>
          <p:cNvPr id="77" name="图片 11" descr="图片 11"/>
          <p:cNvPicPr>
            <a:picLocks noChangeAspect="1"/>
          </p:cNvPicPr>
          <p:nvPr/>
        </p:nvPicPr>
        <p:blipFill>
          <a:blip r:embed="rId2"/>
          <a:stretch>
            <a:fillRect/>
          </a:stretch>
        </p:blipFill>
        <p:spPr>
          <a:xfrm>
            <a:off x="331788" y="521869"/>
            <a:ext cx="444501" cy="425451"/>
          </a:xfrm>
          <a:prstGeom prst="rect">
            <a:avLst/>
          </a:prstGeom>
          <a:ln w="12700">
            <a:miter lim="400000"/>
          </a:ln>
        </p:spPr>
      </p:pic>
      <p:sp>
        <p:nvSpPr>
          <p:cNvPr id="79"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a:latin typeface="+mn-ea"/>
                <a:ea typeface="+mn-ea"/>
              </a:rPr>
              <a:t>Body Worn Camera Series</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2560728"/>
            <a:ext cx="3972726" cy="2809176"/>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2"/>
          <p:cNvSpPr txBox="1"/>
          <p:nvPr/>
        </p:nvSpPr>
        <p:spPr>
          <a:xfrm>
            <a:off x="4144493" y="2579957"/>
            <a:ext cx="7160816" cy="3754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b="1">
                <a:solidFill>
                  <a:srgbClr val="404040"/>
                </a:solidFill>
                <a:latin typeface="微软雅黑"/>
                <a:ea typeface="微软雅黑"/>
                <a:cs typeface="微软雅黑"/>
                <a:sym typeface="微软雅黑"/>
              </a:defRPr>
            </a:pPr>
            <a:r>
              <a:rPr sz="1400" dirty="0">
                <a:latin typeface="+mn-ea"/>
              </a:rPr>
              <a:t>Model NO.: </a:t>
            </a:r>
            <a:r>
              <a:rPr lang="en-MY" sz="1400" dirty="0">
                <a:latin typeface="+mn-ea"/>
              </a:rPr>
              <a:t>PBG</a:t>
            </a:r>
            <a:r>
              <a:rPr sz="1400" dirty="0">
                <a:latin typeface="+mn-ea"/>
              </a:rPr>
              <a:t>03</a:t>
            </a:r>
          </a:p>
          <a:p>
            <a:pPr>
              <a:defRPr sz="1200">
                <a:solidFill>
                  <a:srgbClr val="404040"/>
                </a:solidFill>
                <a:latin typeface="微软雅黑"/>
                <a:ea typeface="微软雅黑"/>
                <a:cs typeface="微软雅黑"/>
                <a:sym typeface="微软雅黑"/>
              </a:defRPr>
            </a:pPr>
            <a:r>
              <a:rPr lang="en-US" sz="1400" dirty="0">
                <a:latin typeface="+mn-ea"/>
              </a:rPr>
              <a:t>* H.264 video compression</a:t>
            </a:r>
          </a:p>
          <a:p>
            <a:pPr>
              <a:defRPr sz="1200">
                <a:solidFill>
                  <a:srgbClr val="404040"/>
                </a:solidFill>
                <a:latin typeface="微软雅黑"/>
                <a:ea typeface="微软雅黑"/>
                <a:cs typeface="微软雅黑"/>
                <a:sym typeface="微软雅黑"/>
              </a:defRPr>
            </a:pPr>
            <a:r>
              <a:rPr lang="en-US" sz="1400" dirty="0">
                <a:latin typeface="+mn-ea"/>
              </a:rPr>
              <a:t>* </a:t>
            </a:r>
            <a:r>
              <a:rPr lang="en-US" sz="1400" dirty="0" err="1">
                <a:latin typeface="+mn-ea"/>
              </a:rPr>
              <a:t>Ambarella</a:t>
            </a:r>
            <a:r>
              <a:rPr lang="en-US" sz="1400" dirty="0">
                <a:latin typeface="+mn-ea"/>
              </a:rPr>
              <a:t> A7L50+OV4689</a:t>
            </a:r>
          </a:p>
          <a:p>
            <a:pPr>
              <a:defRPr sz="1200">
                <a:solidFill>
                  <a:srgbClr val="404040"/>
                </a:solidFill>
                <a:latin typeface="微软雅黑"/>
                <a:ea typeface="微软雅黑"/>
                <a:cs typeface="微软雅黑"/>
                <a:sym typeface="微软雅黑"/>
              </a:defRPr>
            </a:pPr>
            <a:r>
              <a:rPr lang="en-US" sz="1400" dirty="0">
                <a:latin typeface="+mn-ea"/>
              </a:rPr>
              <a:t>* Standard 32GB, or 64/128GB( for optional)</a:t>
            </a:r>
          </a:p>
          <a:p>
            <a:pPr>
              <a:defRPr sz="1200">
                <a:solidFill>
                  <a:srgbClr val="404040"/>
                </a:solidFill>
                <a:latin typeface="微软雅黑"/>
                <a:ea typeface="微软雅黑"/>
                <a:cs typeface="微软雅黑"/>
                <a:sym typeface="微软雅黑"/>
              </a:defRPr>
            </a:pPr>
            <a:r>
              <a:rPr lang="en-US" sz="1400" dirty="0">
                <a:latin typeface="+mn-ea"/>
              </a:rPr>
              <a:t>* 2.0 inches TFT LCD screen</a:t>
            </a:r>
          </a:p>
          <a:p>
            <a:pPr>
              <a:defRPr sz="1200">
                <a:solidFill>
                  <a:srgbClr val="404040"/>
                </a:solidFill>
                <a:latin typeface="微软雅黑"/>
                <a:ea typeface="微软雅黑"/>
                <a:cs typeface="微软雅黑"/>
                <a:sym typeface="微软雅黑"/>
              </a:defRPr>
            </a:pPr>
            <a:r>
              <a:rPr lang="en-US" sz="1400" dirty="0">
                <a:latin typeface="+mn-ea"/>
              </a:rPr>
              <a:t>* Weight: 154g</a:t>
            </a:r>
          </a:p>
          <a:p>
            <a:pPr>
              <a:defRPr sz="1200">
                <a:solidFill>
                  <a:srgbClr val="404040"/>
                </a:solidFill>
                <a:latin typeface="微软雅黑"/>
                <a:ea typeface="微软雅黑"/>
                <a:cs typeface="微软雅黑"/>
                <a:sym typeface="微软雅黑"/>
              </a:defRPr>
            </a:pPr>
            <a:r>
              <a:rPr lang="en-US" sz="1400" dirty="0">
                <a:latin typeface="+mn-ea"/>
              </a:rPr>
              <a:t>* Size: 85mm×54mm×32mm</a:t>
            </a:r>
          </a:p>
          <a:p>
            <a:pPr>
              <a:defRPr sz="1200">
                <a:solidFill>
                  <a:srgbClr val="404040"/>
                </a:solidFill>
                <a:latin typeface="微软雅黑"/>
                <a:ea typeface="微软雅黑"/>
                <a:cs typeface="微软雅黑"/>
                <a:sym typeface="微软雅黑"/>
              </a:defRPr>
            </a:pPr>
            <a:r>
              <a:rPr lang="en-US" sz="1400" dirty="0">
                <a:latin typeface="+mn-ea"/>
              </a:rPr>
              <a:t>* Image Resolution: 32MP (7600×4275), 21MP (6144×3456), 16MP (5336×3000), 12MP (4608×2592), 10MP (4384×2466), 8MP (3456×1944), 5MP (3008×1688)</a:t>
            </a:r>
          </a:p>
          <a:p>
            <a:pPr>
              <a:defRPr sz="1200">
                <a:solidFill>
                  <a:srgbClr val="404040"/>
                </a:solidFill>
                <a:latin typeface="微软雅黑"/>
                <a:ea typeface="微软雅黑"/>
                <a:cs typeface="微软雅黑"/>
                <a:sym typeface="微软雅黑"/>
              </a:defRPr>
            </a:pPr>
            <a:r>
              <a:rPr lang="en-US" sz="1400" dirty="0">
                <a:latin typeface="+mn-ea"/>
              </a:rPr>
              <a:t>* Video Resolution: 2304x1296(30fps), 1920x1080(30fps), 1440x1080P(30fps), 1280x720(60fps), 1280x720(30fps), 848x480(60fps), 848x480(30fps), 720*480P(30fps)</a:t>
            </a:r>
          </a:p>
          <a:p>
            <a:pPr>
              <a:defRPr sz="1200">
                <a:solidFill>
                  <a:srgbClr val="404040"/>
                </a:solidFill>
                <a:latin typeface="微软雅黑"/>
                <a:ea typeface="微软雅黑"/>
                <a:cs typeface="微软雅黑"/>
                <a:sym typeface="微软雅黑"/>
              </a:defRPr>
            </a:pPr>
            <a:r>
              <a:rPr lang="en-US" sz="1400" dirty="0">
                <a:latin typeface="+mn-ea"/>
              </a:rPr>
              <a:t>* 3400mAh lithium rechargeable battery, 11hrs recording time for 1080P </a:t>
            </a:r>
          </a:p>
          <a:p>
            <a:pPr>
              <a:defRPr sz="1200">
                <a:solidFill>
                  <a:srgbClr val="404040"/>
                </a:solidFill>
                <a:latin typeface="微软雅黑"/>
                <a:ea typeface="微软雅黑"/>
                <a:cs typeface="微软雅黑"/>
                <a:sym typeface="微软雅黑"/>
              </a:defRPr>
            </a:pPr>
            <a:r>
              <a:rPr lang="en-US" sz="1400" dirty="0">
                <a:latin typeface="+mn-ea"/>
              </a:rPr>
              <a:t>* Waterproof IP68, 2M drop resistant </a:t>
            </a:r>
          </a:p>
          <a:p>
            <a:pPr>
              <a:defRPr sz="1200">
                <a:solidFill>
                  <a:srgbClr val="404040"/>
                </a:solidFill>
                <a:latin typeface="微软雅黑"/>
                <a:ea typeface="微软雅黑"/>
                <a:cs typeface="微软雅黑"/>
                <a:sym typeface="微软雅黑"/>
              </a:defRPr>
            </a:pPr>
            <a:r>
              <a:rPr lang="en-US" sz="1400" dirty="0">
                <a:latin typeface="+mn-ea"/>
              </a:rPr>
              <a:t>* 134 degrees wide angle</a:t>
            </a:r>
          </a:p>
          <a:p>
            <a:pPr>
              <a:defRPr sz="1200">
                <a:solidFill>
                  <a:srgbClr val="404040"/>
                </a:solidFill>
                <a:latin typeface="微软雅黑"/>
                <a:ea typeface="微软雅黑"/>
                <a:cs typeface="微软雅黑"/>
                <a:sym typeface="微软雅黑"/>
              </a:defRPr>
            </a:pPr>
            <a:r>
              <a:rPr lang="en-US" sz="1400" dirty="0">
                <a:latin typeface="+mn-ea"/>
              </a:rPr>
              <a:t>* 2pcs IR </a:t>
            </a:r>
            <a:r>
              <a:rPr lang="en-US" sz="1400" dirty="0" err="1">
                <a:latin typeface="+mn-ea"/>
              </a:rPr>
              <a:t>leds</a:t>
            </a:r>
            <a:r>
              <a:rPr lang="en-US" sz="1400" dirty="0">
                <a:latin typeface="+mn-ea"/>
              </a:rPr>
              <a:t>, 10M IR distance </a:t>
            </a:r>
          </a:p>
          <a:p>
            <a:pPr>
              <a:defRPr sz="1200">
                <a:solidFill>
                  <a:srgbClr val="404040"/>
                </a:solidFill>
                <a:latin typeface="微软雅黑"/>
                <a:ea typeface="微软雅黑"/>
                <a:cs typeface="微软雅黑"/>
                <a:sym typeface="微软雅黑"/>
              </a:defRPr>
            </a:pPr>
            <a:r>
              <a:rPr lang="en-US" sz="1400" dirty="0">
                <a:latin typeface="+mn-ea"/>
              </a:rPr>
              <a:t>* Pre and Post Event Recording </a:t>
            </a:r>
          </a:p>
          <a:p>
            <a:pPr>
              <a:defRPr sz="1200">
                <a:solidFill>
                  <a:srgbClr val="404040"/>
                </a:solidFill>
                <a:latin typeface="微软雅黑"/>
                <a:ea typeface="微软雅黑"/>
                <a:cs typeface="微软雅黑"/>
                <a:sym typeface="微软雅黑"/>
              </a:defRPr>
            </a:pPr>
            <a:r>
              <a:rPr sz="1400" dirty="0">
                <a:latin typeface="+mn-ea"/>
              </a:rPr>
              <a:t>* With GPS function</a:t>
            </a:r>
          </a:p>
        </p:txBody>
      </p:sp>
      <p:grpSp>
        <p:nvGrpSpPr>
          <p:cNvPr id="93" name="圆角矩形 18"/>
          <p:cNvGrpSpPr/>
          <p:nvPr/>
        </p:nvGrpSpPr>
        <p:grpSpPr>
          <a:xfrm>
            <a:off x="1175657" y="1451015"/>
            <a:ext cx="3942610" cy="528948"/>
            <a:chOff x="0" y="0"/>
            <a:chExt cx="3942608" cy="528946"/>
          </a:xfrm>
        </p:grpSpPr>
        <p:sp>
          <p:nvSpPr>
            <p:cNvPr id="91" name="Rounded Rectangle"/>
            <p:cNvSpPr/>
            <p:nvPr/>
          </p:nvSpPr>
          <p:spPr>
            <a:xfrm>
              <a:off x="0" y="0"/>
              <a:ext cx="3942609" cy="528947"/>
            </a:xfrm>
            <a:prstGeom prst="roundRect">
              <a:avLst>
                <a:gd name="adj" fmla="val 16667"/>
              </a:avLst>
            </a:prstGeom>
            <a:solidFill>
              <a:srgbClr val="149FC1"/>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微软雅黑"/>
                  <a:ea typeface="微软雅黑"/>
                  <a:cs typeface="微软雅黑"/>
                  <a:sym typeface="微软雅黑"/>
                </a:defRPr>
              </a:pPr>
              <a:endParaRPr>
                <a:latin typeface="+mn-ea"/>
              </a:endParaRPr>
            </a:p>
          </p:txBody>
        </p:sp>
        <p:sp>
          <p:nvSpPr>
            <p:cNvPr id="92" name="Body Worn Camera"/>
            <p:cNvSpPr txBox="1"/>
            <p:nvPr/>
          </p:nvSpPr>
          <p:spPr>
            <a:xfrm>
              <a:off x="25821" y="66353"/>
              <a:ext cx="3890966" cy="396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微软雅黑"/>
                  <a:ea typeface="微软雅黑"/>
                  <a:cs typeface="微软雅黑"/>
                  <a:sym typeface="微软雅黑"/>
                </a:defRPr>
              </a:lvl1pPr>
            </a:lstStyle>
            <a:p>
              <a:r>
                <a:rPr lang="en-US" altLang="zh-CN" dirty="0">
                  <a:latin typeface="+mn-ea"/>
                  <a:ea typeface="+mn-ea"/>
                </a:rPr>
                <a:t>GPS </a:t>
              </a:r>
              <a:r>
                <a:rPr dirty="0">
                  <a:latin typeface="+mn-ea"/>
                  <a:ea typeface="+mn-ea"/>
                </a:rPr>
                <a:t>Body Worn Camera</a:t>
              </a:r>
            </a:p>
          </p:txBody>
        </p:sp>
      </p:grpSp>
      <p:pic>
        <p:nvPicPr>
          <p:cNvPr id="95" name="图片 11" descr="图片 11"/>
          <p:cNvPicPr>
            <a:picLocks noChangeAspect="1"/>
          </p:cNvPicPr>
          <p:nvPr/>
        </p:nvPicPr>
        <p:blipFill>
          <a:blip r:embed="rId2"/>
          <a:stretch>
            <a:fillRect/>
          </a:stretch>
        </p:blipFill>
        <p:spPr>
          <a:xfrm>
            <a:off x="331788" y="521869"/>
            <a:ext cx="444501" cy="425451"/>
          </a:xfrm>
          <a:prstGeom prst="rect">
            <a:avLst/>
          </a:prstGeom>
          <a:ln w="12700">
            <a:miter lim="400000"/>
          </a:ln>
        </p:spPr>
      </p:pic>
      <p:sp>
        <p:nvSpPr>
          <p:cNvPr id="97"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a:latin typeface="+mn-ea"/>
                <a:ea typeface="+mn-ea"/>
              </a:rPr>
              <a:t>Body Worn Camera Series</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2601023"/>
            <a:ext cx="4112759" cy="290753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2"/>
          <p:cNvSpPr txBox="1"/>
          <p:nvPr/>
        </p:nvSpPr>
        <p:spPr>
          <a:xfrm>
            <a:off x="4144493" y="2276872"/>
            <a:ext cx="7160816" cy="440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b="1">
                <a:solidFill>
                  <a:srgbClr val="404040"/>
                </a:solidFill>
                <a:latin typeface="微软雅黑"/>
                <a:ea typeface="微软雅黑"/>
                <a:cs typeface="微软雅黑"/>
                <a:sym typeface="微软雅黑"/>
              </a:defRPr>
            </a:pPr>
            <a:r>
              <a:rPr sz="1400" dirty="0">
                <a:latin typeface="+mn-ea"/>
              </a:rPr>
              <a:t>Model NO.: </a:t>
            </a:r>
            <a:r>
              <a:rPr lang="en-MY" sz="1400" dirty="0">
                <a:latin typeface="+mn-ea"/>
              </a:rPr>
              <a:t>PBE04</a:t>
            </a:r>
            <a:endParaRPr sz="1400" dirty="0">
              <a:latin typeface="+mn-ea"/>
            </a:endParaRPr>
          </a:p>
          <a:p>
            <a:pPr>
              <a:defRPr sz="1200">
                <a:solidFill>
                  <a:srgbClr val="404040"/>
                </a:solidFill>
                <a:latin typeface="微软雅黑"/>
                <a:ea typeface="微软雅黑"/>
                <a:cs typeface="微软雅黑"/>
                <a:sym typeface="微软雅黑"/>
              </a:defRPr>
            </a:pPr>
            <a:endParaRPr sz="1400" dirty="0">
              <a:latin typeface="+mn-ea"/>
            </a:endParaRPr>
          </a:p>
          <a:p>
            <a:pPr>
              <a:defRPr sz="1200">
                <a:solidFill>
                  <a:srgbClr val="404040"/>
                </a:solidFill>
                <a:latin typeface="微软雅黑"/>
                <a:ea typeface="微软雅黑"/>
                <a:cs typeface="微软雅黑"/>
                <a:sym typeface="微软雅黑"/>
              </a:defRPr>
            </a:pPr>
            <a:r>
              <a:rPr lang="en-US" sz="1400" dirty="0">
                <a:latin typeface="+mn-ea"/>
              </a:rPr>
              <a:t>* 3G, 4G, WIFI, GPS </a:t>
            </a:r>
          </a:p>
          <a:p>
            <a:pPr>
              <a:defRPr sz="1200">
                <a:solidFill>
                  <a:srgbClr val="404040"/>
                </a:solidFill>
                <a:latin typeface="微软雅黑"/>
                <a:ea typeface="微软雅黑"/>
                <a:cs typeface="微软雅黑"/>
                <a:sym typeface="微软雅黑"/>
              </a:defRPr>
            </a:pPr>
            <a:r>
              <a:rPr lang="en-US" sz="1400" dirty="0">
                <a:latin typeface="+mn-ea"/>
              </a:rPr>
              <a:t>* H.265/H.264 video compression</a:t>
            </a:r>
          </a:p>
          <a:p>
            <a:pPr>
              <a:defRPr sz="1200">
                <a:solidFill>
                  <a:srgbClr val="404040"/>
                </a:solidFill>
                <a:latin typeface="微软雅黑"/>
                <a:ea typeface="微软雅黑"/>
                <a:cs typeface="微软雅黑"/>
                <a:sym typeface="微软雅黑"/>
              </a:defRPr>
            </a:pPr>
            <a:r>
              <a:rPr lang="en-US" sz="1400" dirty="0">
                <a:latin typeface="+mn-ea"/>
              </a:rPr>
              <a:t>* SC9863A(Eight core processor 1.6GHz)+OV4689</a:t>
            </a:r>
          </a:p>
          <a:p>
            <a:pPr>
              <a:defRPr sz="1200">
                <a:solidFill>
                  <a:srgbClr val="404040"/>
                </a:solidFill>
                <a:latin typeface="微软雅黑"/>
                <a:ea typeface="微软雅黑"/>
                <a:cs typeface="微软雅黑"/>
                <a:sym typeface="微软雅黑"/>
              </a:defRPr>
            </a:pPr>
            <a:r>
              <a:rPr lang="en-US" sz="1400" dirty="0">
                <a:latin typeface="+mn-ea"/>
              </a:rPr>
              <a:t>* G-sensor/ Light sensor</a:t>
            </a:r>
          </a:p>
          <a:p>
            <a:pPr>
              <a:defRPr sz="1200">
                <a:solidFill>
                  <a:srgbClr val="404040"/>
                </a:solidFill>
                <a:latin typeface="微软雅黑"/>
                <a:ea typeface="微软雅黑"/>
                <a:cs typeface="微软雅黑"/>
                <a:sym typeface="微软雅黑"/>
              </a:defRPr>
            </a:pPr>
            <a:r>
              <a:rPr lang="en-US" sz="1400" dirty="0">
                <a:latin typeface="+mn-ea"/>
              </a:rPr>
              <a:t>* Standard 32GB, or 64/128GB( for optional)</a:t>
            </a:r>
          </a:p>
          <a:p>
            <a:pPr>
              <a:defRPr sz="1200">
                <a:solidFill>
                  <a:srgbClr val="404040"/>
                </a:solidFill>
                <a:latin typeface="微软雅黑"/>
                <a:ea typeface="微软雅黑"/>
                <a:cs typeface="微软雅黑"/>
                <a:sym typeface="微软雅黑"/>
              </a:defRPr>
            </a:pPr>
            <a:r>
              <a:rPr lang="en-US" sz="1400" dirty="0">
                <a:latin typeface="+mn-ea"/>
              </a:rPr>
              <a:t>* 2 inches TFT-LCD color touch screen</a:t>
            </a:r>
          </a:p>
          <a:p>
            <a:pPr>
              <a:defRPr sz="1200">
                <a:solidFill>
                  <a:srgbClr val="404040"/>
                </a:solidFill>
                <a:latin typeface="微软雅黑"/>
                <a:ea typeface="微软雅黑"/>
                <a:cs typeface="微软雅黑"/>
                <a:sym typeface="微软雅黑"/>
              </a:defRPr>
            </a:pPr>
            <a:r>
              <a:rPr lang="en-US" sz="1400" dirty="0">
                <a:latin typeface="+mn-ea"/>
              </a:rPr>
              <a:t>* Weight: 175g</a:t>
            </a:r>
          </a:p>
          <a:p>
            <a:pPr>
              <a:defRPr sz="1200">
                <a:solidFill>
                  <a:srgbClr val="404040"/>
                </a:solidFill>
                <a:latin typeface="微软雅黑"/>
                <a:ea typeface="微软雅黑"/>
                <a:cs typeface="微软雅黑"/>
                <a:sym typeface="微软雅黑"/>
              </a:defRPr>
            </a:pPr>
            <a:r>
              <a:rPr lang="en-US" sz="1400" dirty="0">
                <a:latin typeface="+mn-ea"/>
              </a:rPr>
              <a:t>* Dimensions: 96mm×56mm×27mm</a:t>
            </a:r>
          </a:p>
          <a:p>
            <a:pPr>
              <a:defRPr sz="1200">
                <a:solidFill>
                  <a:srgbClr val="404040"/>
                </a:solidFill>
                <a:latin typeface="微软雅黑"/>
                <a:ea typeface="微软雅黑"/>
                <a:cs typeface="微软雅黑"/>
                <a:sym typeface="微软雅黑"/>
              </a:defRPr>
            </a:pPr>
            <a:r>
              <a:rPr lang="en-US" sz="1400" dirty="0">
                <a:latin typeface="+mn-ea"/>
              </a:rPr>
              <a:t>* Image Resolution: 36 Mega pixels</a:t>
            </a:r>
          </a:p>
          <a:p>
            <a:pPr>
              <a:defRPr sz="1200">
                <a:solidFill>
                  <a:srgbClr val="404040"/>
                </a:solidFill>
                <a:latin typeface="微软雅黑"/>
                <a:ea typeface="微软雅黑"/>
                <a:cs typeface="微软雅黑"/>
                <a:sym typeface="微软雅黑"/>
              </a:defRPr>
            </a:pPr>
            <a:r>
              <a:rPr lang="en-US" sz="1400" dirty="0">
                <a:latin typeface="+mn-ea"/>
              </a:rPr>
              <a:t>* Video Resolution: 1920x1080(25fps), 1280×720(25fps), 848x480(25fps)</a:t>
            </a:r>
          </a:p>
          <a:p>
            <a:pPr>
              <a:defRPr sz="1200">
                <a:solidFill>
                  <a:srgbClr val="404040"/>
                </a:solidFill>
                <a:latin typeface="微软雅黑"/>
                <a:ea typeface="微软雅黑"/>
                <a:cs typeface="微软雅黑"/>
                <a:sym typeface="微软雅黑"/>
              </a:defRPr>
            </a:pPr>
            <a:r>
              <a:rPr lang="en-US" sz="1400" dirty="0">
                <a:latin typeface="+mn-ea"/>
              </a:rPr>
              <a:t>* 2800mAh lithium replaceable and rechargeable battery, 8 </a:t>
            </a:r>
            <a:r>
              <a:rPr lang="en-US" sz="1400" dirty="0" err="1">
                <a:latin typeface="+mn-ea"/>
              </a:rPr>
              <a:t>hrs</a:t>
            </a:r>
            <a:r>
              <a:rPr lang="en-US" sz="1400" dirty="0">
                <a:latin typeface="+mn-ea"/>
              </a:rPr>
              <a:t> recording time for 1080P (One Battery)</a:t>
            </a:r>
          </a:p>
          <a:p>
            <a:pPr>
              <a:defRPr sz="1200">
                <a:solidFill>
                  <a:srgbClr val="404040"/>
                </a:solidFill>
                <a:latin typeface="微软雅黑"/>
                <a:ea typeface="微软雅黑"/>
                <a:cs typeface="微软雅黑"/>
                <a:sym typeface="微软雅黑"/>
              </a:defRPr>
            </a:pPr>
            <a:r>
              <a:rPr lang="en-US" sz="1400" dirty="0">
                <a:latin typeface="+mn-ea"/>
              </a:rPr>
              <a:t>* Backup battery built in: The working state can be maintained in 5min, when replace the batteries during recording.</a:t>
            </a:r>
          </a:p>
          <a:p>
            <a:pPr>
              <a:defRPr sz="1200">
                <a:solidFill>
                  <a:srgbClr val="404040"/>
                </a:solidFill>
                <a:latin typeface="微软雅黑"/>
                <a:ea typeface="微软雅黑"/>
                <a:cs typeface="微软雅黑"/>
                <a:sym typeface="微软雅黑"/>
              </a:defRPr>
            </a:pPr>
            <a:r>
              <a:rPr lang="en-US" sz="1400" dirty="0">
                <a:latin typeface="+mn-ea"/>
              </a:rPr>
              <a:t>* </a:t>
            </a:r>
            <a:r>
              <a:rPr lang="en-US" sz="1400" dirty="0" err="1">
                <a:latin typeface="+mn-ea"/>
              </a:rPr>
              <a:t>Watherproof</a:t>
            </a:r>
            <a:r>
              <a:rPr lang="en-US" sz="1400" dirty="0">
                <a:latin typeface="+mn-ea"/>
              </a:rPr>
              <a:t>: IP68,  2M Drop Resistant</a:t>
            </a:r>
          </a:p>
          <a:p>
            <a:pPr>
              <a:defRPr sz="1200">
                <a:solidFill>
                  <a:srgbClr val="404040"/>
                </a:solidFill>
                <a:latin typeface="微软雅黑"/>
                <a:ea typeface="微软雅黑"/>
                <a:cs typeface="微软雅黑"/>
                <a:sym typeface="微软雅黑"/>
              </a:defRPr>
            </a:pPr>
            <a:r>
              <a:rPr lang="en-US" sz="1400" dirty="0">
                <a:latin typeface="+mn-ea"/>
              </a:rPr>
              <a:t>* 120 degrees wide angle</a:t>
            </a:r>
          </a:p>
          <a:p>
            <a:pPr>
              <a:defRPr sz="1200">
                <a:solidFill>
                  <a:srgbClr val="404040"/>
                </a:solidFill>
                <a:latin typeface="微软雅黑"/>
                <a:ea typeface="微软雅黑"/>
                <a:cs typeface="微软雅黑"/>
                <a:sym typeface="微软雅黑"/>
              </a:defRPr>
            </a:pPr>
            <a:r>
              <a:rPr lang="en-US" sz="1400" dirty="0">
                <a:latin typeface="+mn-ea"/>
              </a:rPr>
              <a:t>* 4pcs IR </a:t>
            </a:r>
            <a:r>
              <a:rPr lang="en-US" sz="1400" dirty="0" err="1">
                <a:latin typeface="+mn-ea"/>
              </a:rPr>
              <a:t>leds</a:t>
            </a:r>
            <a:r>
              <a:rPr lang="en-US" sz="1400" dirty="0">
                <a:latin typeface="+mn-ea"/>
              </a:rPr>
              <a:t>, switch automatically or manually</a:t>
            </a:r>
          </a:p>
          <a:p>
            <a:pPr>
              <a:defRPr sz="1200">
                <a:solidFill>
                  <a:srgbClr val="404040"/>
                </a:solidFill>
                <a:latin typeface="微软雅黑"/>
                <a:ea typeface="微软雅黑"/>
                <a:cs typeface="微软雅黑"/>
                <a:sym typeface="微软雅黑"/>
              </a:defRPr>
            </a:pPr>
            <a:r>
              <a:rPr lang="en-US" sz="1400" dirty="0">
                <a:latin typeface="+mn-ea"/>
              </a:rPr>
              <a:t>* Pre and Post Event Recording </a:t>
            </a:r>
            <a:endParaRPr sz="1400" dirty="0">
              <a:latin typeface="+mn-ea"/>
            </a:endParaRPr>
          </a:p>
        </p:txBody>
      </p:sp>
      <p:grpSp>
        <p:nvGrpSpPr>
          <p:cNvPr id="102" name="圆角矩形 18"/>
          <p:cNvGrpSpPr/>
          <p:nvPr/>
        </p:nvGrpSpPr>
        <p:grpSpPr>
          <a:xfrm>
            <a:off x="1175657" y="1451015"/>
            <a:ext cx="3942610" cy="528948"/>
            <a:chOff x="0" y="0"/>
            <a:chExt cx="3942608" cy="528946"/>
          </a:xfrm>
        </p:grpSpPr>
        <p:sp>
          <p:nvSpPr>
            <p:cNvPr id="100" name="Rounded Rectangle"/>
            <p:cNvSpPr/>
            <p:nvPr/>
          </p:nvSpPr>
          <p:spPr>
            <a:xfrm>
              <a:off x="0" y="0"/>
              <a:ext cx="3942609" cy="528947"/>
            </a:xfrm>
            <a:prstGeom prst="roundRect">
              <a:avLst>
                <a:gd name="adj" fmla="val 16667"/>
              </a:avLst>
            </a:prstGeom>
            <a:solidFill>
              <a:srgbClr val="149FC1"/>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微软雅黑"/>
                  <a:ea typeface="微软雅黑"/>
                  <a:cs typeface="微软雅黑"/>
                  <a:sym typeface="微软雅黑"/>
                </a:defRPr>
              </a:pPr>
              <a:endParaRPr>
                <a:latin typeface="+mn-ea"/>
              </a:endParaRPr>
            </a:p>
          </p:txBody>
        </p:sp>
        <p:sp>
          <p:nvSpPr>
            <p:cNvPr id="101" name="4G/WIFI Body Worn Camera"/>
            <p:cNvSpPr txBox="1"/>
            <p:nvPr/>
          </p:nvSpPr>
          <p:spPr>
            <a:xfrm>
              <a:off x="25821" y="66353"/>
              <a:ext cx="3890966" cy="396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微软雅黑"/>
                  <a:ea typeface="微软雅黑"/>
                  <a:cs typeface="微软雅黑"/>
                  <a:sym typeface="微软雅黑"/>
                </a:defRPr>
              </a:lvl1pPr>
            </a:lstStyle>
            <a:p>
              <a:r>
                <a:rPr lang="en-US" dirty="0">
                  <a:latin typeface="+mn-ea"/>
                  <a:ea typeface="+mn-ea"/>
                </a:rPr>
                <a:t>3/</a:t>
              </a:r>
              <a:r>
                <a:rPr dirty="0">
                  <a:latin typeface="+mn-ea"/>
                  <a:ea typeface="+mn-ea"/>
                </a:rPr>
                <a:t>4G/WIFI </a:t>
              </a:r>
              <a:r>
                <a:rPr lang="en-US" dirty="0">
                  <a:latin typeface="+mn-ea"/>
                  <a:ea typeface="+mn-ea"/>
                </a:rPr>
                <a:t>GPS </a:t>
              </a:r>
              <a:r>
                <a:rPr dirty="0">
                  <a:latin typeface="+mn-ea"/>
                  <a:ea typeface="+mn-ea"/>
                </a:rPr>
                <a:t>Body Worn Camera</a:t>
              </a:r>
            </a:p>
          </p:txBody>
        </p:sp>
      </p:grpSp>
      <p:pic>
        <p:nvPicPr>
          <p:cNvPr id="104" name="图片 11" descr="图片 11"/>
          <p:cNvPicPr>
            <a:picLocks noChangeAspect="1"/>
          </p:cNvPicPr>
          <p:nvPr/>
        </p:nvPicPr>
        <p:blipFill>
          <a:blip r:embed="rId2"/>
          <a:stretch>
            <a:fillRect/>
          </a:stretch>
        </p:blipFill>
        <p:spPr>
          <a:xfrm>
            <a:off x="331788" y="521869"/>
            <a:ext cx="444501" cy="425451"/>
          </a:xfrm>
          <a:prstGeom prst="rect">
            <a:avLst/>
          </a:prstGeom>
          <a:ln w="12700">
            <a:miter lim="400000"/>
          </a:ln>
        </p:spPr>
      </p:pic>
      <p:sp>
        <p:nvSpPr>
          <p:cNvPr id="106"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a:latin typeface="+mn-ea"/>
                <a:ea typeface="+mn-ea"/>
              </a:rPr>
              <a:t>Body Worn Camera Series</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2780928"/>
            <a:ext cx="3672408" cy="2596229"/>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2"/>
          <p:cNvSpPr txBox="1"/>
          <p:nvPr/>
        </p:nvSpPr>
        <p:spPr>
          <a:xfrm>
            <a:off x="4136384" y="2033153"/>
            <a:ext cx="8008288" cy="4616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200" b="1">
                <a:solidFill>
                  <a:srgbClr val="404040"/>
                </a:solidFill>
                <a:latin typeface="微软雅黑"/>
                <a:ea typeface="微软雅黑"/>
                <a:cs typeface="微软雅黑"/>
                <a:sym typeface="微软雅黑"/>
              </a:defRPr>
            </a:pPr>
            <a:r>
              <a:rPr sz="1400" dirty="0">
                <a:latin typeface="+mn-ea"/>
              </a:rPr>
              <a:t>Model NO.: </a:t>
            </a:r>
            <a:r>
              <a:rPr lang="en-US" sz="1400" dirty="0">
                <a:latin typeface="+mn-ea"/>
              </a:rPr>
              <a:t>PBG05</a:t>
            </a:r>
            <a:endParaRPr sz="1400" dirty="0">
              <a:latin typeface="+mn-ea"/>
            </a:endParaRPr>
          </a:p>
          <a:p>
            <a:pPr>
              <a:defRPr sz="1200">
                <a:solidFill>
                  <a:srgbClr val="404040"/>
                </a:solidFill>
                <a:latin typeface="微软雅黑"/>
                <a:ea typeface="微软雅黑"/>
                <a:cs typeface="微软雅黑"/>
                <a:sym typeface="微软雅黑"/>
              </a:defRPr>
            </a:pPr>
            <a:r>
              <a:rPr lang="en-US" sz="1400" dirty="0">
                <a:latin typeface="+mn-ea"/>
              </a:rPr>
              <a:t>* 3G, 4G, WIFI, GPS </a:t>
            </a:r>
          </a:p>
          <a:p>
            <a:pPr>
              <a:defRPr sz="1200">
                <a:solidFill>
                  <a:srgbClr val="404040"/>
                </a:solidFill>
                <a:latin typeface="微软雅黑"/>
                <a:ea typeface="微软雅黑"/>
                <a:cs typeface="微软雅黑"/>
                <a:sym typeface="微软雅黑"/>
              </a:defRPr>
            </a:pPr>
            <a:r>
              <a:rPr lang="en-US" sz="1400" dirty="0">
                <a:latin typeface="+mn-ea"/>
              </a:rPr>
              <a:t>* H.264 video compression</a:t>
            </a:r>
          </a:p>
          <a:p>
            <a:pPr>
              <a:defRPr sz="1200">
                <a:solidFill>
                  <a:srgbClr val="404040"/>
                </a:solidFill>
                <a:latin typeface="微软雅黑"/>
                <a:ea typeface="微软雅黑"/>
                <a:cs typeface="微软雅黑"/>
                <a:sym typeface="微软雅黑"/>
              </a:defRPr>
            </a:pPr>
            <a:r>
              <a:rPr lang="en-US" sz="1400" dirty="0">
                <a:latin typeface="+mn-ea"/>
              </a:rPr>
              <a:t>* MT6739 (Four core processor 1.5GHz)+ OV4689</a:t>
            </a:r>
          </a:p>
          <a:p>
            <a:pPr>
              <a:defRPr sz="1200">
                <a:solidFill>
                  <a:srgbClr val="404040"/>
                </a:solidFill>
                <a:latin typeface="微软雅黑"/>
                <a:ea typeface="微软雅黑"/>
                <a:cs typeface="微软雅黑"/>
                <a:sym typeface="微软雅黑"/>
              </a:defRPr>
            </a:pPr>
            <a:r>
              <a:rPr lang="en-US" sz="1400" dirty="0">
                <a:latin typeface="+mn-ea"/>
              </a:rPr>
              <a:t>* G-sensor/ Light sensor</a:t>
            </a:r>
          </a:p>
          <a:p>
            <a:pPr>
              <a:defRPr sz="1200">
                <a:solidFill>
                  <a:srgbClr val="404040"/>
                </a:solidFill>
                <a:latin typeface="微软雅黑"/>
                <a:ea typeface="微软雅黑"/>
                <a:cs typeface="微软雅黑"/>
                <a:sym typeface="微软雅黑"/>
              </a:defRPr>
            </a:pPr>
            <a:r>
              <a:rPr lang="en-US" sz="1400" dirty="0">
                <a:latin typeface="+mn-ea"/>
              </a:rPr>
              <a:t>* 32GB/64GB/128GB/256GB (Standard 32GB)</a:t>
            </a:r>
          </a:p>
          <a:p>
            <a:pPr>
              <a:defRPr sz="1200">
                <a:solidFill>
                  <a:srgbClr val="404040"/>
                </a:solidFill>
                <a:latin typeface="微软雅黑"/>
                <a:ea typeface="微软雅黑"/>
                <a:cs typeface="微软雅黑"/>
                <a:sym typeface="微软雅黑"/>
              </a:defRPr>
            </a:pPr>
            <a:r>
              <a:rPr lang="en-US" sz="1400" dirty="0">
                <a:latin typeface="+mn-ea"/>
              </a:rPr>
              <a:t>* 2.4 inches TFT-LCD color touch screen</a:t>
            </a:r>
          </a:p>
          <a:p>
            <a:pPr>
              <a:defRPr sz="1200">
                <a:solidFill>
                  <a:srgbClr val="404040"/>
                </a:solidFill>
                <a:latin typeface="微软雅黑"/>
                <a:ea typeface="微软雅黑"/>
                <a:cs typeface="微软雅黑"/>
                <a:sym typeface="微软雅黑"/>
              </a:defRPr>
            </a:pPr>
            <a:r>
              <a:rPr lang="en-US" sz="1400" dirty="0">
                <a:latin typeface="+mn-ea"/>
              </a:rPr>
              <a:t>* Weight: 170g</a:t>
            </a:r>
          </a:p>
          <a:p>
            <a:pPr>
              <a:defRPr sz="1200">
                <a:solidFill>
                  <a:srgbClr val="404040"/>
                </a:solidFill>
                <a:latin typeface="微软雅黑"/>
                <a:ea typeface="微软雅黑"/>
                <a:cs typeface="微软雅黑"/>
                <a:sym typeface="微软雅黑"/>
              </a:defRPr>
            </a:pPr>
            <a:r>
              <a:rPr lang="en-US" sz="1400" dirty="0">
                <a:latin typeface="+mn-ea"/>
              </a:rPr>
              <a:t>* Dimensions:86mm×53mm×32mm</a:t>
            </a:r>
          </a:p>
          <a:p>
            <a:pPr>
              <a:defRPr sz="1200">
                <a:solidFill>
                  <a:srgbClr val="404040"/>
                </a:solidFill>
                <a:latin typeface="微软雅黑"/>
                <a:ea typeface="微软雅黑"/>
                <a:cs typeface="微软雅黑"/>
                <a:sym typeface="微软雅黑"/>
              </a:defRPr>
            </a:pPr>
            <a:r>
              <a:rPr lang="en-US" sz="1400" dirty="0">
                <a:latin typeface="+mn-ea"/>
              </a:rPr>
              <a:t>* Image Resolution:9MP (3984x2256), 16MP (4624x2592), 18MP (5312x2992), 23MP (5968x3360), 32MP (7552x4256), 36M (8000x4512)</a:t>
            </a:r>
          </a:p>
          <a:p>
            <a:pPr>
              <a:defRPr sz="1200">
                <a:solidFill>
                  <a:srgbClr val="404040"/>
                </a:solidFill>
                <a:latin typeface="微软雅黑"/>
                <a:ea typeface="微软雅黑"/>
                <a:cs typeface="微软雅黑"/>
                <a:sym typeface="微软雅黑"/>
              </a:defRPr>
            </a:pPr>
            <a:r>
              <a:rPr lang="en-US" sz="1400" dirty="0">
                <a:latin typeface="+mn-ea"/>
              </a:rPr>
              <a:t>* Video Resolution: 1920x1080(25fps), 1280×720(25fps), 848x480(25fps)</a:t>
            </a:r>
          </a:p>
          <a:p>
            <a:pPr>
              <a:defRPr sz="1200">
                <a:solidFill>
                  <a:srgbClr val="404040"/>
                </a:solidFill>
                <a:latin typeface="微软雅黑"/>
                <a:ea typeface="微软雅黑"/>
                <a:cs typeface="微软雅黑"/>
                <a:sym typeface="微软雅黑"/>
              </a:defRPr>
            </a:pPr>
            <a:r>
              <a:rPr lang="en-US" sz="1400" dirty="0">
                <a:latin typeface="+mn-ea"/>
              </a:rPr>
              <a:t>* Vice camera: 8MP</a:t>
            </a:r>
          </a:p>
          <a:p>
            <a:pPr>
              <a:defRPr sz="1200">
                <a:solidFill>
                  <a:srgbClr val="404040"/>
                </a:solidFill>
                <a:latin typeface="微软雅黑"/>
                <a:ea typeface="微软雅黑"/>
                <a:cs typeface="微软雅黑"/>
                <a:sym typeface="微软雅黑"/>
              </a:defRPr>
            </a:pPr>
            <a:r>
              <a:rPr lang="en-US" sz="1400" dirty="0">
                <a:latin typeface="+mn-ea"/>
              </a:rPr>
              <a:t>* 2300mAh lithium replaceable and rechargeable battery, 6 </a:t>
            </a:r>
            <a:r>
              <a:rPr lang="en-US" sz="1400" dirty="0" err="1">
                <a:latin typeface="+mn-ea"/>
              </a:rPr>
              <a:t>hrs</a:t>
            </a:r>
            <a:r>
              <a:rPr lang="en-US" sz="1400" dirty="0">
                <a:latin typeface="+mn-ea"/>
              </a:rPr>
              <a:t> recording time for 1080P (One Battery)</a:t>
            </a:r>
          </a:p>
          <a:p>
            <a:pPr>
              <a:defRPr sz="1200">
                <a:solidFill>
                  <a:srgbClr val="404040"/>
                </a:solidFill>
                <a:latin typeface="微软雅黑"/>
                <a:ea typeface="微软雅黑"/>
                <a:cs typeface="微软雅黑"/>
                <a:sym typeface="微软雅黑"/>
              </a:defRPr>
            </a:pPr>
            <a:r>
              <a:rPr lang="en-US" sz="1400" dirty="0">
                <a:latin typeface="+mn-ea"/>
              </a:rPr>
              <a:t>* Backup battery built in: The working state can be maintained in 5min, when replace the batteries during recording.</a:t>
            </a:r>
          </a:p>
          <a:p>
            <a:pPr>
              <a:defRPr sz="1200">
                <a:solidFill>
                  <a:srgbClr val="404040"/>
                </a:solidFill>
                <a:latin typeface="微软雅黑"/>
                <a:ea typeface="微软雅黑"/>
                <a:cs typeface="微软雅黑"/>
                <a:sym typeface="微软雅黑"/>
              </a:defRPr>
            </a:pPr>
            <a:r>
              <a:rPr lang="en-US" sz="1400" dirty="0">
                <a:latin typeface="+mn-ea"/>
              </a:rPr>
              <a:t>* </a:t>
            </a:r>
            <a:r>
              <a:rPr lang="en-US" sz="1400" dirty="0" err="1">
                <a:latin typeface="+mn-ea"/>
              </a:rPr>
              <a:t>Watherproof</a:t>
            </a:r>
            <a:r>
              <a:rPr lang="en-US" sz="1400" dirty="0">
                <a:latin typeface="+mn-ea"/>
              </a:rPr>
              <a:t>: IP68,  2M Drop Resistant</a:t>
            </a:r>
          </a:p>
          <a:p>
            <a:pPr>
              <a:defRPr sz="1200">
                <a:solidFill>
                  <a:srgbClr val="404040"/>
                </a:solidFill>
                <a:latin typeface="微软雅黑"/>
                <a:ea typeface="微软雅黑"/>
                <a:cs typeface="微软雅黑"/>
                <a:sym typeface="微软雅黑"/>
              </a:defRPr>
            </a:pPr>
            <a:r>
              <a:rPr lang="en-US" sz="1400" dirty="0">
                <a:latin typeface="+mn-ea"/>
              </a:rPr>
              <a:t>* 120 degrees wide angle</a:t>
            </a:r>
          </a:p>
          <a:p>
            <a:pPr>
              <a:defRPr sz="1200">
                <a:solidFill>
                  <a:srgbClr val="404040"/>
                </a:solidFill>
                <a:latin typeface="微软雅黑"/>
                <a:ea typeface="微软雅黑"/>
                <a:cs typeface="微软雅黑"/>
                <a:sym typeface="微软雅黑"/>
              </a:defRPr>
            </a:pPr>
            <a:r>
              <a:rPr lang="en-US" sz="1400" dirty="0">
                <a:latin typeface="+mn-ea"/>
              </a:rPr>
              <a:t>* 4pcs IR </a:t>
            </a:r>
            <a:r>
              <a:rPr lang="en-US" sz="1400" dirty="0" err="1">
                <a:latin typeface="+mn-ea"/>
              </a:rPr>
              <a:t>leds</a:t>
            </a:r>
            <a:r>
              <a:rPr lang="en-US" sz="1400" dirty="0">
                <a:latin typeface="+mn-ea"/>
              </a:rPr>
              <a:t>, switch automatically or manually</a:t>
            </a:r>
          </a:p>
          <a:p>
            <a:pPr>
              <a:defRPr sz="1200">
                <a:solidFill>
                  <a:srgbClr val="404040"/>
                </a:solidFill>
                <a:latin typeface="微软雅黑"/>
                <a:ea typeface="微软雅黑"/>
                <a:cs typeface="微软雅黑"/>
                <a:sym typeface="微软雅黑"/>
              </a:defRPr>
            </a:pPr>
            <a:r>
              <a:rPr lang="en-US" sz="1400" dirty="0">
                <a:latin typeface="+mn-ea"/>
              </a:rPr>
              <a:t>* Pre and Post Event Recording , Dual cameras:  Main camera and vice camera</a:t>
            </a:r>
          </a:p>
          <a:p>
            <a:pPr>
              <a:defRPr sz="1200">
                <a:solidFill>
                  <a:srgbClr val="404040"/>
                </a:solidFill>
                <a:latin typeface="微软雅黑"/>
                <a:ea typeface="微软雅黑"/>
                <a:cs typeface="微软雅黑"/>
                <a:sym typeface="微软雅黑"/>
              </a:defRPr>
            </a:pPr>
            <a:r>
              <a:rPr lang="en-US" sz="1400" dirty="0">
                <a:latin typeface="+mn-ea"/>
              </a:rPr>
              <a:t>* Smart Recognition of face and license plate( for optional)</a:t>
            </a:r>
            <a:endParaRPr sz="1400" dirty="0">
              <a:latin typeface="+mn-ea"/>
            </a:endParaRPr>
          </a:p>
        </p:txBody>
      </p:sp>
      <p:grpSp>
        <p:nvGrpSpPr>
          <p:cNvPr id="102" name="圆角矩形 18"/>
          <p:cNvGrpSpPr/>
          <p:nvPr/>
        </p:nvGrpSpPr>
        <p:grpSpPr>
          <a:xfrm>
            <a:off x="1175657" y="1361547"/>
            <a:ext cx="5064359" cy="707884"/>
            <a:chOff x="0" y="-89468"/>
            <a:chExt cx="3942609" cy="707881"/>
          </a:xfrm>
        </p:grpSpPr>
        <p:sp>
          <p:nvSpPr>
            <p:cNvPr id="100" name="Rounded Rectangle"/>
            <p:cNvSpPr/>
            <p:nvPr/>
          </p:nvSpPr>
          <p:spPr>
            <a:xfrm>
              <a:off x="0" y="0"/>
              <a:ext cx="3942609" cy="528947"/>
            </a:xfrm>
            <a:prstGeom prst="roundRect">
              <a:avLst>
                <a:gd name="adj" fmla="val 16667"/>
              </a:avLst>
            </a:prstGeom>
            <a:solidFill>
              <a:srgbClr val="149FC1"/>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微软雅黑"/>
                  <a:ea typeface="微软雅黑"/>
                  <a:cs typeface="微软雅黑"/>
                  <a:sym typeface="微软雅黑"/>
                </a:defRPr>
              </a:pPr>
              <a:endParaRPr>
                <a:latin typeface="+mn-ea"/>
              </a:endParaRPr>
            </a:p>
          </p:txBody>
        </p:sp>
        <p:sp>
          <p:nvSpPr>
            <p:cNvPr id="101" name="4G/WIFI Body Worn Camera"/>
            <p:cNvSpPr txBox="1"/>
            <p:nvPr/>
          </p:nvSpPr>
          <p:spPr>
            <a:xfrm>
              <a:off x="25821" y="-89468"/>
              <a:ext cx="3890966" cy="7078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微软雅黑"/>
                  <a:ea typeface="微软雅黑"/>
                  <a:cs typeface="微软雅黑"/>
                  <a:sym typeface="微软雅黑"/>
                </a:defRPr>
              </a:lvl1pPr>
            </a:lstStyle>
            <a:p>
              <a:r>
                <a:rPr lang="en-US" dirty="0">
                  <a:latin typeface="+mn-ea"/>
                  <a:ea typeface="+mn-ea"/>
                </a:rPr>
                <a:t>Intelligent 3/</a:t>
              </a:r>
              <a:r>
                <a:rPr dirty="0">
                  <a:latin typeface="+mn-ea"/>
                  <a:ea typeface="+mn-ea"/>
                </a:rPr>
                <a:t>4G/WIFI </a:t>
              </a:r>
              <a:r>
                <a:rPr lang="en-US" dirty="0">
                  <a:latin typeface="+mn-ea"/>
                  <a:ea typeface="+mn-ea"/>
                </a:rPr>
                <a:t>GPS </a:t>
              </a:r>
              <a:r>
                <a:rPr dirty="0">
                  <a:latin typeface="+mn-ea"/>
                  <a:ea typeface="+mn-ea"/>
                </a:rPr>
                <a:t>Body Worn Camera</a:t>
              </a:r>
            </a:p>
          </p:txBody>
        </p:sp>
      </p:grpSp>
      <p:pic>
        <p:nvPicPr>
          <p:cNvPr id="104" name="图片 11" descr="图片 11"/>
          <p:cNvPicPr>
            <a:picLocks noChangeAspect="1"/>
          </p:cNvPicPr>
          <p:nvPr/>
        </p:nvPicPr>
        <p:blipFill>
          <a:blip r:embed="rId2"/>
          <a:stretch>
            <a:fillRect/>
          </a:stretch>
        </p:blipFill>
        <p:spPr>
          <a:xfrm>
            <a:off x="331788" y="521869"/>
            <a:ext cx="444501" cy="425451"/>
          </a:xfrm>
          <a:prstGeom prst="rect">
            <a:avLst/>
          </a:prstGeom>
          <a:ln w="12700">
            <a:miter lim="400000"/>
          </a:ln>
        </p:spPr>
      </p:pic>
      <p:sp>
        <p:nvSpPr>
          <p:cNvPr id="106"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a:latin typeface="+mn-ea"/>
                <a:ea typeface="+mn-ea"/>
              </a:rPr>
              <a:t>Body Worn Camera Series</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88" y="2295888"/>
            <a:ext cx="4503415" cy="3054040"/>
          </a:xfrm>
          <a:prstGeom prst="rect">
            <a:avLst/>
          </a:prstGeom>
        </p:spPr>
      </p:pic>
    </p:spTree>
    <p:extLst>
      <p:ext uri="{BB962C8B-B14F-4D97-AF65-F5344CB8AC3E}">
        <p14:creationId xmlns:p14="http://schemas.microsoft.com/office/powerpoint/2010/main" val="23659024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2"/>
          <p:cNvSpPr txBox="1"/>
          <p:nvPr/>
        </p:nvSpPr>
        <p:spPr>
          <a:xfrm>
            <a:off x="4144492" y="2276872"/>
            <a:ext cx="7784155" cy="4185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200" b="1">
                <a:solidFill>
                  <a:srgbClr val="404040"/>
                </a:solidFill>
                <a:latin typeface="微软雅黑"/>
                <a:ea typeface="微软雅黑"/>
                <a:cs typeface="微软雅黑"/>
                <a:sym typeface="微软雅黑"/>
              </a:defRPr>
            </a:pPr>
            <a:r>
              <a:rPr sz="1400" dirty="0">
                <a:latin typeface="+mn-ea"/>
              </a:rPr>
              <a:t>Model NO.: </a:t>
            </a:r>
            <a:r>
              <a:rPr lang="en-MY" sz="1400" dirty="0">
                <a:latin typeface="+mn-ea"/>
              </a:rPr>
              <a:t>PB</a:t>
            </a:r>
            <a:r>
              <a:rPr sz="1400" dirty="0">
                <a:latin typeface="+mn-ea"/>
              </a:rPr>
              <a:t>L1</a:t>
            </a:r>
          </a:p>
          <a:p>
            <a:pPr>
              <a:defRPr sz="1200">
                <a:solidFill>
                  <a:srgbClr val="404040"/>
                </a:solidFill>
                <a:latin typeface="微软雅黑"/>
                <a:ea typeface="微软雅黑"/>
                <a:cs typeface="微软雅黑"/>
                <a:sym typeface="微软雅黑"/>
              </a:defRPr>
            </a:pPr>
            <a:r>
              <a:rPr lang="en-US" sz="1400" dirty="0">
                <a:latin typeface="+mn-ea"/>
              </a:rPr>
              <a:t>24ports docking station with touch screen</a:t>
            </a:r>
          </a:p>
          <a:p>
            <a:pPr>
              <a:defRPr sz="1200">
                <a:solidFill>
                  <a:srgbClr val="404040"/>
                </a:solidFill>
                <a:latin typeface="微软雅黑"/>
                <a:ea typeface="微软雅黑"/>
                <a:cs typeface="微软雅黑"/>
                <a:sym typeface="微软雅黑"/>
              </a:defRPr>
            </a:pPr>
            <a:endParaRPr lang="en-US" sz="1400" dirty="0">
              <a:latin typeface="+mn-ea"/>
            </a:endParaRPr>
          </a:p>
          <a:p>
            <a:pPr>
              <a:defRPr sz="1200">
                <a:solidFill>
                  <a:srgbClr val="404040"/>
                </a:solidFill>
                <a:latin typeface="微软雅黑"/>
                <a:ea typeface="微软雅黑"/>
                <a:cs typeface="微软雅黑"/>
                <a:sym typeface="微软雅黑"/>
              </a:defRPr>
            </a:pPr>
            <a:r>
              <a:rPr lang="en-US" sz="1400" b="1" dirty="0">
                <a:latin typeface="+mn-ea"/>
              </a:rPr>
              <a:t>Software Function</a:t>
            </a:r>
          </a:p>
          <a:p>
            <a:pPr>
              <a:defRPr sz="1200">
                <a:solidFill>
                  <a:srgbClr val="404040"/>
                </a:solidFill>
                <a:latin typeface="微软雅黑"/>
                <a:ea typeface="微软雅黑"/>
                <a:cs typeface="微软雅黑"/>
                <a:sym typeface="微软雅黑"/>
              </a:defRPr>
            </a:pPr>
            <a:r>
              <a:rPr lang="en-US" sz="1400" dirty="0">
                <a:latin typeface="+mn-ea"/>
              </a:rPr>
              <a:t>* Support first priority upload specific channel</a:t>
            </a:r>
          </a:p>
          <a:p>
            <a:pPr>
              <a:defRPr sz="1200">
                <a:solidFill>
                  <a:srgbClr val="404040"/>
                </a:solidFill>
                <a:latin typeface="微软雅黑"/>
                <a:ea typeface="微软雅黑"/>
                <a:cs typeface="微软雅黑"/>
                <a:sym typeface="微软雅黑"/>
              </a:defRPr>
            </a:pPr>
            <a:r>
              <a:rPr lang="en-US" sz="1400" dirty="0">
                <a:latin typeface="+mn-ea"/>
              </a:rPr>
              <a:t>* Equipped with body worn camera management system( V4.0)</a:t>
            </a:r>
          </a:p>
          <a:p>
            <a:pPr>
              <a:defRPr sz="1200">
                <a:solidFill>
                  <a:srgbClr val="404040"/>
                </a:solidFill>
                <a:latin typeface="微软雅黑"/>
                <a:ea typeface="微软雅黑"/>
                <a:cs typeface="微软雅黑"/>
                <a:sym typeface="微软雅黑"/>
              </a:defRPr>
            </a:pPr>
            <a:r>
              <a:rPr lang="en-US" sz="1400" dirty="0">
                <a:latin typeface="+mn-ea"/>
              </a:rPr>
              <a:t>* Supports auto data collection/ storage/ empty and auto expired data empty</a:t>
            </a:r>
          </a:p>
          <a:p>
            <a:pPr>
              <a:defRPr sz="1200">
                <a:solidFill>
                  <a:srgbClr val="404040"/>
                </a:solidFill>
                <a:latin typeface="微软雅黑"/>
                <a:ea typeface="微软雅黑"/>
                <a:cs typeface="微软雅黑"/>
                <a:sym typeface="微软雅黑"/>
              </a:defRPr>
            </a:pPr>
            <a:r>
              <a:rPr lang="en-US" sz="1400" dirty="0">
                <a:latin typeface="+mn-ea"/>
              </a:rPr>
              <a:t>* Supports basic management, the binding of device and user, time correction</a:t>
            </a:r>
          </a:p>
          <a:p>
            <a:pPr>
              <a:defRPr sz="1200">
                <a:solidFill>
                  <a:srgbClr val="404040"/>
                </a:solidFill>
                <a:latin typeface="微软雅黑"/>
                <a:ea typeface="微软雅黑"/>
                <a:cs typeface="微软雅黑"/>
                <a:sym typeface="微软雅黑"/>
              </a:defRPr>
            </a:pPr>
            <a:r>
              <a:rPr lang="en-US" sz="1400" dirty="0">
                <a:latin typeface="+mn-ea"/>
              </a:rPr>
              <a:t>* Supports data retrieval/ playback/ </a:t>
            </a:r>
            <a:r>
              <a:rPr lang="en-US" sz="1400" dirty="0" err="1">
                <a:latin typeface="+mn-ea"/>
              </a:rPr>
              <a:t>delect</a:t>
            </a:r>
            <a:r>
              <a:rPr lang="en-US" sz="1400" dirty="0">
                <a:latin typeface="+mn-ea"/>
              </a:rPr>
              <a:t>/ export</a:t>
            </a:r>
          </a:p>
          <a:p>
            <a:pPr>
              <a:defRPr sz="1200">
                <a:solidFill>
                  <a:srgbClr val="404040"/>
                </a:solidFill>
                <a:latin typeface="微软雅黑"/>
                <a:ea typeface="微软雅黑"/>
                <a:cs typeface="微软雅黑"/>
                <a:sym typeface="微软雅黑"/>
              </a:defRPr>
            </a:pPr>
            <a:r>
              <a:rPr lang="en-US" sz="1400" dirty="0">
                <a:latin typeface="+mn-ea"/>
              </a:rPr>
              <a:t>* High security level protection, only authorized users can access to the device</a:t>
            </a:r>
          </a:p>
          <a:p>
            <a:pPr>
              <a:defRPr sz="1200">
                <a:solidFill>
                  <a:srgbClr val="404040"/>
                </a:solidFill>
                <a:latin typeface="微软雅黑"/>
                <a:ea typeface="微软雅黑"/>
                <a:cs typeface="微软雅黑"/>
                <a:sym typeface="微软雅黑"/>
              </a:defRPr>
            </a:pPr>
            <a:r>
              <a:rPr lang="en-US" sz="1400" b="1" dirty="0">
                <a:latin typeface="+mn-ea"/>
              </a:rPr>
              <a:t>Hardware Function</a:t>
            </a:r>
          </a:p>
          <a:p>
            <a:pPr>
              <a:defRPr sz="1200">
                <a:solidFill>
                  <a:srgbClr val="404040"/>
                </a:solidFill>
                <a:latin typeface="微软雅黑"/>
                <a:ea typeface="微软雅黑"/>
                <a:cs typeface="微软雅黑"/>
                <a:sym typeface="微软雅黑"/>
              </a:defRPr>
            </a:pPr>
            <a:r>
              <a:rPr lang="en-US" sz="1400" dirty="0">
                <a:latin typeface="+mn-ea"/>
              </a:rPr>
              <a:t>* 19inches touch screen with resolution 1280*1024P</a:t>
            </a:r>
          </a:p>
          <a:p>
            <a:pPr>
              <a:defRPr sz="1200">
                <a:solidFill>
                  <a:srgbClr val="404040"/>
                </a:solidFill>
                <a:latin typeface="微软雅黑"/>
                <a:ea typeface="微软雅黑"/>
                <a:cs typeface="微软雅黑"/>
                <a:sym typeface="微软雅黑"/>
              </a:defRPr>
            </a:pPr>
            <a:r>
              <a:rPr lang="en-US" sz="1400" dirty="0">
                <a:latin typeface="+mn-ea"/>
              </a:rPr>
              <a:t>* 24 ports USB 3.0, supports 24 body cameras data uploading simultaneously</a:t>
            </a:r>
          </a:p>
          <a:p>
            <a:pPr>
              <a:defRPr sz="1200">
                <a:solidFill>
                  <a:srgbClr val="404040"/>
                </a:solidFill>
                <a:latin typeface="微软雅黑"/>
                <a:ea typeface="微软雅黑"/>
                <a:cs typeface="微软雅黑"/>
                <a:sym typeface="微软雅黑"/>
              </a:defRPr>
            </a:pPr>
            <a:r>
              <a:rPr lang="en-US" sz="1400" dirty="0">
                <a:latin typeface="+mn-ea"/>
              </a:rPr>
              <a:t>* Storage: 1 HDD for system, 8HDD ports for data storage, 4TB HDD( default), supports 4-80TB storage space</a:t>
            </a:r>
          </a:p>
          <a:p>
            <a:pPr>
              <a:defRPr sz="1200">
                <a:solidFill>
                  <a:srgbClr val="404040"/>
                </a:solidFill>
                <a:latin typeface="微软雅黑"/>
                <a:ea typeface="微软雅黑"/>
                <a:cs typeface="微软雅黑"/>
                <a:sym typeface="微软雅黑"/>
              </a:defRPr>
            </a:pPr>
            <a:r>
              <a:rPr lang="en-US" sz="1400" dirty="0">
                <a:latin typeface="+mn-ea"/>
              </a:rPr>
              <a:t>* Auto recharging: Supports 24 body worn camera recharging simultaneously, 5V1A, charging time less than 4hrs</a:t>
            </a:r>
          </a:p>
          <a:p>
            <a:pPr>
              <a:defRPr sz="1200">
                <a:solidFill>
                  <a:srgbClr val="404040"/>
                </a:solidFill>
                <a:latin typeface="微软雅黑"/>
                <a:ea typeface="微软雅黑"/>
                <a:cs typeface="微软雅黑"/>
                <a:sym typeface="微软雅黑"/>
              </a:defRPr>
            </a:pPr>
            <a:r>
              <a:rPr lang="en-US" sz="1400" dirty="0">
                <a:latin typeface="+mn-ea"/>
              </a:rPr>
              <a:t>* Data import speed ≥6MB/s</a:t>
            </a:r>
          </a:p>
          <a:p>
            <a:pPr>
              <a:defRPr sz="1200">
                <a:solidFill>
                  <a:srgbClr val="404040"/>
                </a:solidFill>
                <a:latin typeface="微软雅黑"/>
                <a:ea typeface="微软雅黑"/>
                <a:cs typeface="微软雅黑"/>
                <a:sym typeface="微软雅黑"/>
              </a:defRPr>
            </a:pPr>
            <a:r>
              <a:rPr lang="en-US" sz="1400" dirty="0">
                <a:latin typeface="+mn-ea"/>
              </a:rPr>
              <a:t>* Data collection time: 1GB 1080P less than 5mins, adopt advanced OPS technology</a:t>
            </a:r>
            <a:endParaRPr sz="1400" dirty="0">
              <a:latin typeface="+mn-ea"/>
            </a:endParaRPr>
          </a:p>
        </p:txBody>
      </p:sp>
      <p:grpSp>
        <p:nvGrpSpPr>
          <p:cNvPr id="147" name="圆角矩形 18"/>
          <p:cNvGrpSpPr/>
          <p:nvPr/>
        </p:nvGrpSpPr>
        <p:grpSpPr>
          <a:xfrm>
            <a:off x="1175657" y="1451015"/>
            <a:ext cx="3942610" cy="528948"/>
            <a:chOff x="0" y="0"/>
            <a:chExt cx="3942608" cy="528946"/>
          </a:xfrm>
        </p:grpSpPr>
        <p:sp>
          <p:nvSpPr>
            <p:cNvPr id="145" name="Rounded Rectangle"/>
            <p:cNvSpPr/>
            <p:nvPr/>
          </p:nvSpPr>
          <p:spPr>
            <a:xfrm>
              <a:off x="0" y="0"/>
              <a:ext cx="3942609" cy="528947"/>
            </a:xfrm>
            <a:prstGeom prst="roundRect">
              <a:avLst>
                <a:gd name="adj" fmla="val 16667"/>
              </a:avLst>
            </a:prstGeom>
            <a:solidFill>
              <a:srgbClr val="149FC1"/>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微软雅黑"/>
                  <a:ea typeface="微软雅黑"/>
                  <a:cs typeface="微软雅黑"/>
                  <a:sym typeface="微软雅黑"/>
                </a:defRPr>
              </a:pPr>
              <a:endParaRPr>
                <a:latin typeface="+mn-ea"/>
              </a:endParaRPr>
            </a:p>
          </p:txBody>
        </p:sp>
        <p:sp>
          <p:nvSpPr>
            <p:cNvPr id="146" name="20 Docking Ports"/>
            <p:cNvSpPr txBox="1"/>
            <p:nvPr/>
          </p:nvSpPr>
          <p:spPr>
            <a:xfrm>
              <a:off x="25821" y="66353"/>
              <a:ext cx="3890966" cy="396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微软雅黑"/>
                  <a:ea typeface="微软雅黑"/>
                  <a:cs typeface="微软雅黑"/>
                  <a:sym typeface="微软雅黑"/>
                </a:defRPr>
              </a:lvl1pPr>
            </a:lstStyle>
            <a:p>
              <a:r>
                <a:rPr dirty="0">
                  <a:latin typeface="+mn-ea"/>
                  <a:ea typeface="+mn-ea"/>
                </a:rPr>
                <a:t>2</a:t>
              </a:r>
              <a:r>
                <a:rPr lang="en-US" dirty="0">
                  <a:latin typeface="+mn-ea"/>
                  <a:ea typeface="+mn-ea"/>
                </a:rPr>
                <a:t>4</a:t>
              </a:r>
              <a:r>
                <a:rPr dirty="0">
                  <a:latin typeface="+mn-ea"/>
                  <a:ea typeface="+mn-ea"/>
                </a:rPr>
                <a:t> Docking Ports</a:t>
              </a:r>
            </a:p>
          </p:txBody>
        </p:sp>
      </p:grpSp>
      <p:pic>
        <p:nvPicPr>
          <p:cNvPr id="149" name="图片 11" descr="图片 11"/>
          <p:cNvPicPr>
            <a:picLocks noChangeAspect="1"/>
          </p:cNvPicPr>
          <p:nvPr/>
        </p:nvPicPr>
        <p:blipFill>
          <a:blip r:embed="rId2"/>
          <a:stretch>
            <a:fillRect/>
          </a:stretch>
        </p:blipFill>
        <p:spPr>
          <a:xfrm>
            <a:off x="331788" y="521869"/>
            <a:ext cx="444501" cy="425451"/>
          </a:xfrm>
          <a:prstGeom prst="rect">
            <a:avLst/>
          </a:prstGeom>
          <a:ln w="12700">
            <a:miter lim="400000"/>
          </a:ln>
        </p:spPr>
      </p:pic>
      <p:sp>
        <p:nvSpPr>
          <p:cNvPr id="15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a:latin typeface="+mn-ea"/>
                <a:ea typeface="+mn-ea"/>
              </a:rPr>
              <a:t>Docking Station Series</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827" y="2204864"/>
            <a:ext cx="1811613" cy="36000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2"/>
          <p:cNvSpPr txBox="1"/>
          <p:nvPr/>
        </p:nvSpPr>
        <p:spPr>
          <a:xfrm>
            <a:off x="4094751" y="2276872"/>
            <a:ext cx="7160816" cy="440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b="1">
                <a:solidFill>
                  <a:srgbClr val="404040"/>
                </a:solidFill>
                <a:latin typeface="微软雅黑"/>
                <a:ea typeface="微软雅黑"/>
                <a:cs typeface="微软雅黑"/>
                <a:sym typeface="微软雅黑"/>
              </a:defRPr>
            </a:pPr>
            <a:r>
              <a:rPr sz="1400" dirty="0">
                <a:latin typeface="+mn-ea"/>
              </a:rPr>
              <a:t>Model NO.: </a:t>
            </a:r>
            <a:r>
              <a:rPr lang="en-MY" sz="1400" dirty="0">
                <a:latin typeface="+mn-ea"/>
              </a:rPr>
              <a:t>PBM1</a:t>
            </a:r>
            <a:endParaRPr sz="1400" dirty="0">
              <a:latin typeface="+mn-ea"/>
            </a:endParaRPr>
          </a:p>
          <a:p>
            <a:pPr>
              <a:defRPr sz="1200">
                <a:solidFill>
                  <a:srgbClr val="404040"/>
                </a:solidFill>
                <a:latin typeface="微软雅黑"/>
                <a:ea typeface="微软雅黑"/>
                <a:cs typeface="微软雅黑"/>
                <a:sym typeface="微软雅黑"/>
              </a:defRPr>
            </a:pPr>
            <a:r>
              <a:rPr lang="en-US" sz="1400" dirty="0">
                <a:latin typeface="+mn-ea"/>
              </a:rPr>
              <a:t>12Ports docking station with touch screen</a:t>
            </a:r>
          </a:p>
          <a:p>
            <a:pPr>
              <a:defRPr sz="1200">
                <a:solidFill>
                  <a:srgbClr val="404040"/>
                </a:solidFill>
                <a:latin typeface="微软雅黑"/>
                <a:ea typeface="微软雅黑"/>
                <a:cs typeface="微软雅黑"/>
                <a:sym typeface="微软雅黑"/>
              </a:defRPr>
            </a:pPr>
            <a:endParaRPr lang="en-US" sz="1400" dirty="0">
              <a:latin typeface="+mn-ea"/>
            </a:endParaRPr>
          </a:p>
          <a:p>
            <a:pPr>
              <a:defRPr sz="1200">
                <a:solidFill>
                  <a:srgbClr val="404040"/>
                </a:solidFill>
                <a:latin typeface="微软雅黑"/>
                <a:ea typeface="微软雅黑"/>
                <a:cs typeface="微软雅黑"/>
                <a:sym typeface="微软雅黑"/>
              </a:defRPr>
            </a:pPr>
            <a:r>
              <a:rPr lang="en-US" sz="1400" b="1" dirty="0">
                <a:latin typeface="+mn-ea"/>
              </a:rPr>
              <a:t>Software Function</a:t>
            </a:r>
          </a:p>
          <a:p>
            <a:pPr>
              <a:defRPr sz="1200">
                <a:solidFill>
                  <a:srgbClr val="404040"/>
                </a:solidFill>
                <a:latin typeface="微软雅黑"/>
                <a:ea typeface="微软雅黑"/>
                <a:cs typeface="微软雅黑"/>
                <a:sym typeface="微软雅黑"/>
              </a:defRPr>
            </a:pPr>
            <a:r>
              <a:rPr lang="en-US" sz="1400" dirty="0">
                <a:latin typeface="+mn-ea"/>
              </a:rPr>
              <a:t>* Support first priority upload specific channel</a:t>
            </a:r>
          </a:p>
          <a:p>
            <a:pPr>
              <a:defRPr sz="1200">
                <a:solidFill>
                  <a:srgbClr val="404040"/>
                </a:solidFill>
                <a:latin typeface="微软雅黑"/>
                <a:ea typeface="微软雅黑"/>
                <a:cs typeface="微软雅黑"/>
                <a:sym typeface="微软雅黑"/>
              </a:defRPr>
            </a:pPr>
            <a:r>
              <a:rPr lang="en-US" sz="1400" dirty="0">
                <a:latin typeface="+mn-ea"/>
              </a:rPr>
              <a:t>* Equipped with body worn camera management system( V4.0)</a:t>
            </a:r>
          </a:p>
          <a:p>
            <a:pPr>
              <a:defRPr sz="1200">
                <a:solidFill>
                  <a:srgbClr val="404040"/>
                </a:solidFill>
                <a:latin typeface="微软雅黑"/>
                <a:ea typeface="微软雅黑"/>
                <a:cs typeface="微软雅黑"/>
                <a:sym typeface="微软雅黑"/>
              </a:defRPr>
            </a:pPr>
            <a:r>
              <a:rPr lang="en-US" sz="1400" dirty="0">
                <a:latin typeface="+mn-ea"/>
              </a:rPr>
              <a:t>* Supports auto data collection/ storage/ empty and auto expired data empty</a:t>
            </a:r>
          </a:p>
          <a:p>
            <a:pPr>
              <a:defRPr sz="1200">
                <a:solidFill>
                  <a:srgbClr val="404040"/>
                </a:solidFill>
                <a:latin typeface="微软雅黑"/>
                <a:ea typeface="微软雅黑"/>
                <a:cs typeface="微软雅黑"/>
                <a:sym typeface="微软雅黑"/>
              </a:defRPr>
            </a:pPr>
            <a:r>
              <a:rPr lang="en-US" sz="1400" dirty="0">
                <a:latin typeface="+mn-ea"/>
              </a:rPr>
              <a:t>* Supports basic management, the binding of device and user, time correction</a:t>
            </a:r>
          </a:p>
          <a:p>
            <a:pPr>
              <a:defRPr sz="1200">
                <a:solidFill>
                  <a:srgbClr val="404040"/>
                </a:solidFill>
                <a:latin typeface="微软雅黑"/>
                <a:ea typeface="微软雅黑"/>
                <a:cs typeface="微软雅黑"/>
                <a:sym typeface="微软雅黑"/>
              </a:defRPr>
            </a:pPr>
            <a:r>
              <a:rPr lang="en-US" sz="1400" dirty="0">
                <a:latin typeface="+mn-ea"/>
              </a:rPr>
              <a:t>* Supports data retrieval/ playback/ </a:t>
            </a:r>
            <a:r>
              <a:rPr lang="en-US" sz="1400" dirty="0" err="1">
                <a:latin typeface="+mn-ea"/>
              </a:rPr>
              <a:t>delect</a:t>
            </a:r>
            <a:r>
              <a:rPr lang="en-US" sz="1400" dirty="0">
                <a:latin typeface="+mn-ea"/>
              </a:rPr>
              <a:t>/ export</a:t>
            </a:r>
          </a:p>
          <a:p>
            <a:pPr>
              <a:defRPr sz="1200">
                <a:solidFill>
                  <a:srgbClr val="404040"/>
                </a:solidFill>
                <a:latin typeface="微软雅黑"/>
                <a:ea typeface="微软雅黑"/>
                <a:cs typeface="微软雅黑"/>
                <a:sym typeface="微软雅黑"/>
              </a:defRPr>
            </a:pPr>
            <a:r>
              <a:rPr lang="en-US" sz="1400" dirty="0">
                <a:latin typeface="+mn-ea"/>
              </a:rPr>
              <a:t>* High security level protection, only authorized users can access to the device</a:t>
            </a:r>
          </a:p>
          <a:p>
            <a:pPr>
              <a:defRPr sz="1200">
                <a:solidFill>
                  <a:srgbClr val="404040"/>
                </a:solidFill>
                <a:latin typeface="微软雅黑"/>
                <a:ea typeface="微软雅黑"/>
                <a:cs typeface="微软雅黑"/>
                <a:sym typeface="微软雅黑"/>
              </a:defRPr>
            </a:pPr>
            <a:endParaRPr lang="en-US" sz="1400" dirty="0">
              <a:latin typeface="+mn-ea"/>
            </a:endParaRPr>
          </a:p>
          <a:p>
            <a:pPr>
              <a:defRPr sz="1200">
                <a:solidFill>
                  <a:srgbClr val="404040"/>
                </a:solidFill>
                <a:latin typeface="微软雅黑"/>
                <a:ea typeface="微软雅黑"/>
                <a:cs typeface="微软雅黑"/>
                <a:sym typeface="微软雅黑"/>
              </a:defRPr>
            </a:pPr>
            <a:r>
              <a:rPr lang="en-US" sz="1400" b="1" dirty="0">
                <a:latin typeface="+mn-ea"/>
              </a:rPr>
              <a:t>Hardware Function</a:t>
            </a:r>
          </a:p>
          <a:p>
            <a:pPr>
              <a:defRPr sz="1200">
                <a:solidFill>
                  <a:srgbClr val="404040"/>
                </a:solidFill>
                <a:latin typeface="微软雅黑"/>
                <a:ea typeface="微软雅黑"/>
                <a:cs typeface="微软雅黑"/>
                <a:sym typeface="微软雅黑"/>
              </a:defRPr>
            </a:pPr>
            <a:r>
              <a:rPr lang="en-US" sz="1400" dirty="0">
                <a:latin typeface="+mn-ea"/>
              </a:rPr>
              <a:t>* 18.5inches touch screen with resolution 1280*1024P  </a:t>
            </a:r>
          </a:p>
          <a:p>
            <a:pPr>
              <a:defRPr sz="1200">
                <a:solidFill>
                  <a:srgbClr val="404040"/>
                </a:solidFill>
                <a:latin typeface="微软雅黑"/>
                <a:ea typeface="微软雅黑"/>
                <a:cs typeface="微软雅黑"/>
                <a:sym typeface="微软雅黑"/>
              </a:defRPr>
            </a:pPr>
            <a:r>
              <a:rPr lang="en-US" sz="1400" dirty="0">
                <a:latin typeface="+mn-ea"/>
              </a:rPr>
              <a:t>* 12 ports USB 3.0, supports 12 body cameras data uploading simultaneously</a:t>
            </a:r>
          </a:p>
          <a:p>
            <a:pPr>
              <a:defRPr sz="1200">
                <a:solidFill>
                  <a:srgbClr val="404040"/>
                </a:solidFill>
                <a:latin typeface="微软雅黑"/>
                <a:ea typeface="微软雅黑"/>
                <a:cs typeface="微软雅黑"/>
                <a:sym typeface="微软雅黑"/>
              </a:defRPr>
            </a:pPr>
            <a:r>
              <a:rPr lang="en-US" sz="1400" dirty="0">
                <a:latin typeface="+mn-ea"/>
              </a:rPr>
              <a:t>* Storage: 1 HDD for system, 4HDD ports for data storage, 4TB HDD( default), supports 4-40TB storage space</a:t>
            </a:r>
          </a:p>
          <a:p>
            <a:pPr>
              <a:defRPr sz="1200">
                <a:solidFill>
                  <a:srgbClr val="404040"/>
                </a:solidFill>
                <a:latin typeface="微软雅黑"/>
                <a:ea typeface="微软雅黑"/>
                <a:cs typeface="微软雅黑"/>
                <a:sym typeface="微软雅黑"/>
              </a:defRPr>
            </a:pPr>
            <a:r>
              <a:rPr lang="en-US" sz="1400" dirty="0">
                <a:latin typeface="+mn-ea"/>
              </a:rPr>
              <a:t>* Auto recharging: Supports12 body worn camera recharging simultaneously, 5V1A, charging time less than 4hrs</a:t>
            </a:r>
          </a:p>
          <a:p>
            <a:pPr>
              <a:defRPr sz="1200">
                <a:solidFill>
                  <a:srgbClr val="404040"/>
                </a:solidFill>
                <a:latin typeface="微软雅黑"/>
                <a:ea typeface="微软雅黑"/>
                <a:cs typeface="微软雅黑"/>
                <a:sym typeface="微软雅黑"/>
              </a:defRPr>
            </a:pPr>
            <a:r>
              <a:rPr lang="en-US" sz="1400" dirty="0">
                <a:latin typeface="+mn-ea"/>
              </a:rPr>
              <a:t>* Data import speed ≥6MB/s</a:t>
            </a:r>
          </a:p>
          <a:p>
            <a:pPr>
              <a:defRPr sz="1200">
                <a:solidFill>
                  <a:srgbClr val="404040"/>
                </a:solidFill>
                <a:latin typeface="微软雅黑"/>
                <a:ea typeface="微软雅黑"/>
                <a:cs typeface="微软雅黑"/>
                <a:sym typeface="微软雅黑"/>
              </a:defRPr>
            </a:pPr>
            <a:r>
              <a:rPr lang="en-US" sz="1400" dirty="0">
                <a:latin typeface="+mn-ea"/>
              </a:rPr>
              <a:t>* Data collection time: 1GB 1080P less than 5mins</a:t>
            </a:r>
            <a:endParaRPr sz="1400" dirty="0">
              <a:latin typeface="+mn-ea"/>
            </a:endParaRPr>
          </a:p>
        </p:txBody>
      </p:sp>
      <p:grpSp>
        <p:nvGrpSpPr>
          <p:cNvPr id="156" name="圆角矩形 18"/>
          <p:cNvGrpSpPr/>
          <p:nvPr/>
        </p:nvGrpSpPr>
        <p:grpSpPr>
          <a:xfrm>
            <a:off x="1175657" y="1451015"/>
            <a:ext cx="3942610" cy="528948"/>
            <a:chOff x="0" y="0"/>
            <a:chExt cx="3942608" cy="528946"/>
          </a:xfrm>
        </p:grpSpPr>
        <p:sp>
          <p:nvSpPr>
            <p:cNvPr id="154" name="Rounded Rectangle"/>
            <p:cNvSpPr/>
            <p:nvPr/>
          </p:nvSpPr>
          <p:spPr>
            <a:xfrm>
              <a:off x="0" y="0"/>
              <a:ext cx="3942609" cy="528947"/>
            </a:xfrm>
            <a:prstGeom prst="roundRect">
              <a:avLst>
                <a:gd name="adj" fmla="val 16667"/>
              </a:avLst>
            </a:prstGeom>
            <a:solidFill>
              <a:srgbClr val="149FC1"/>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2000" b="1">
                  <a:solidFill>
                    <a:srgbClr val="FFFFFF"/>
                  </a:solidFill>
                  <a:latin typeface="微软雅黑"/>
                  <a:ea typeface="微软雅黑"/>
                  <a:cs typeface="微软雅黑"/>
                  <a:sym typeface="微软雅黑"/>
                </a:defRPr>
              </a:pPr>
              <a:endParaRPr>
                <a:latin typeface="+mn-ea"/>
              </a:endParaRPr>
            </a:p>
          </p:txBody>
        </p:sp>
        <p:sp>
          <p:nvSpPr>
            <p:cNvPr id="155" name="12 Docking Ports"/>
            <p:cNvSpPr txBox="1"/>
            <p:nvPr/>
          </p:nvSpPr>
          <p:spPr>
            <a:xfrm>
              <a:off x="25821" y="66353"/>
              <a:ext cx="3890966" cy="396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b="1">
                  <a:solidFill>
                    <a:srgbClr val="FFFFFF"/>
                  </a:solidFill>
                  <a:latin typeface="微软雅黑"/>
                  <a:ea typeface="微软雅黑"/>
                  <a:cs typeface="微软雅黑"/>
                  <a:sym typeface="微软雅黑"/>
                </a:defRPr>
              </a:lvl1pPr>
            </a:lstStyle>
            <a:p>
              <a:r>
                <a:rPr>
                  <a:latin typeface="+mn-ea"/>
                  <a:ea typeface="+mn-ea"/>
                </a:rPr>
                <a:t>12 Docking Ports</a:t>
              </a:r>
            </a:p>
          </p:txBody>
        </p:sp>
      </p:grpSp>
      <p:pic>
        <p:nvPicPr>
          <p:cNvPr id="158" name="图片 11" descr="图片 11"/>
          <p:cNvPicPr>
            <a:picLocks noChangeAspect="1"/>
          </p:cNvPicPr>
          <p:nvPr/>
        </p:nvPicPr>
        <p:blipFill>
          <a:blip r:embed="rId2"/>
          <a:stretch>
            <a:fillRect/>
          </a:stretch>
        </p:blipFill>
        <p:spPr>
          <a:xfrm>
            <a:off x="331788" y="521869"/>
            <a:ext cx="444501" cy="425451"/>
          </a:xfrm>
          <a:prstGeom prst="rect">
            <a:avLst/>
          </a:prstGeom>
          <a:ln w="12700">
            <a:miter lim="400000"/>
          </a:ln>
        </p:spPr>
      </p:pic>
      <p:sp>
        <p:nvSpPr>
          <p:cNvPr id="160"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a:latin typeface="+mn-ea"/>
                <a:ea typeface="+mn-ea"/>
              </a:rPr>
              <a:t>Docking Station Series</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813" y="2564904"/>
            <a:ext cx="3319758" cy="34112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
          <p:cNvSpPr txBox="1"/>
          <p:nvPr/>
        </p:nvSpPr>
        <p:spPr>
          <a:xfrm>
            <a:off x="1474669" y="3733424"/>
            <a:ext cx="1921239"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404040"/>
                </a:solidFill>
                <a:latin typeface="微软雅黑"/>
                <a:ea typeface="微软雅黑"/>
                <a:cs typeface="微软雅黑"/>
                <a:sym typeface="微软雅黑"/>
              </a:defRPr>
            </a:lvl1pPr>
          </a:lstStyle>
          <a:p>
            <a:r>
              <a:rPr dirty="0">
                <a:latin typeface="+mn-ea"/>
                <a:ea typeface="+mn-ea"/>
              </a:rPr>
              <a:t>Data Importing</a:t>
            </a:r>
          </a:p>
        </p:txBody>
      </p:sp>
      <p:sp>
        <p:nvSpPr>
          <p:cNvPr id="192" name="TextBox 12"/>
          <p:cNvSpPr txBox="1"/>
          <p:nvPr/>
        </p:nvSpPr>
        <p:spPr>
          <a:xfrm>
            <a:off x="4626504" y="3733424"/>
            <a:ext cx="3076647"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404040"/>
                </a:solidFill>
                <a:latin typeface="微软雅黑"/>
                <a:ea typeface="微软雅黑"/>
                <a:cs typeface="微软雅黑"/>
                <a:sym typeface="微软雅黑"/>
              </a:defRPr>
            </a:pPr>
            <a:r>
              <a:rPr dirty="0">
                <a:latin typeface="+mn-ea"/>
              </a:rPr>
              <a:t>Administrator </a:t>
            </a:r>
            <a:r>
              <a:rPr dirty="0">
                <a:solidFill>
                  <a:srgbClr val="404040"/>
                </a:solidFill>
                <a:latin typeface="+mn-ea"/>
                <a:cs typeface="微软雅黑"/>
              </a:rPr>
              <a:t>Operations</a:t>
            </a:r>
          </a:p>
        </p:txBody>
      </p:sp>
      <p:sp>
        <p:nvSpPr>
          <p:cNvPr id="193" name="TextBox 14"/>
          <p:cNvSpPr txBox="1"/>
          <p:nvPr/>
        </p:nvSpPr>
        <p:spPr>
          <a:xfrm>
            <a:off x="8520076" y="3733424"/>
            <a:ext cx="3076647"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a:solidFill>
                  <a:srgbClr val="404040"/>
                </a:solidFill>
                <a:latin typeface="微软雅黑"/>
                <a:ea typeface="微软雅黑"/>
                <a:cs typeface="微软雅黑"/>
                <a:sym typeface="微软雅黑"/>
              </a:defRPr>
            </a:pPr>
            <a:r>
              <a:rPr dirty="0">
                <a:latin typeface="+mn-ea"/>
              </a:rPr>
              <a:t>Data </a:t>
            </a:r>
            <a:r>
              <a:rPr dirty="0">
                <a:solidFill>
                  <a:srgbClr val="404040"/>
                </a:solidFill>
                <a:latin typeface="+mn-ea"/>
                <a:cs typeface="微软雅黑"/>
              </a:rPr>
              <a:t>Searching</a:t>
            </a:r>
          </a:p>
        </p:txBody>
      </p:sp>
      <p:sp>
        <p:nvSpPr>
          <p:cNvPr id="194" name="TextBox 16"/>
          <p:cNvSpPr txBox="1"/>
          <p:nvPr/>
        </p:nvSpPr>
        <p:spPr>
          <a:xfrm>
            <a:off x="1223310" y="6355919"/>
            <a:ext cx="192123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404040"/>
                </a:solidFill>
                <a:latin typeface="微软雅黑"/>
                <a:ea typeface="微软雅黑"/>
                <a:cs typeface="微软雅黑"/>
                <a:sym typeface="微软雅黑"/>
              </a:defRPr>
            </a:pPr>
            <a:r>
              <a:rPr dirty="0">
                <a:latin typeface="+mn-ea"/>
              </a:rPr>
              <a:t>Video </a:t>
            </a:r>
            <a:r>
              <a:rPr dirty="0">
                <a:solidFill>
                  <a:srgbClr val="404040"/>
                </a:solidFill>
                <a:latin typeface="+mn-ea"/>
                <a:cs typeface="微软雅黑"/>
                <a:sym typeface="微软雅黑"/>
              </a:rPr>
              <a:t>Viewing</a:t>
            </a:r>
          </a:p>
        </p:txBody>
      </p:sp>
      <p:sp>
        <p:nvSpPr>
          <p:cNvPr id="195" name="TextBox 18"/>
          <p:cNvSpPr txBox="1"/>
          <p:nvPr/>
        </p:nvSpPr>
        <p:spPr>
          <a:xfrm>
            <a:off x="5204205" y="6356560"/>
            <a:ext cx="1921239"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404040"/>
                </a:solidFill>
                <a:latin typeface="微软雅黑"/>
                <a:ea typeface="微软雅黑"/>
                <a:cs typeface="微软雅黑"/>
                <a:sym typeface="微软雅黑"/>
              </a:defRPr>
            </a:pPr>
            <a:r>
              <a:rPr dirty="0">
                <a:latin typeface="+mn-ea"/>
              </a:rPr>
              <a:t>Data </a:t>
            </a:r>
            <a:r>
              <a:rPr dirty="0">
                <a:solidFill>
                  <a:srgbClr val="404040"/>
                </a:solidFill>
                <a:latin typeface="+mn-ea"/>
                <a:cs typeface="微软雅黑"/>
              </a:rPr>
              <a:t>Exporting</a:t>
            </a:r>
          </a:p>
        </p:txBody>
      </p:sp>
      <p:sp>
        <p:nvSpPr>
          <p:cNvPr id="196" name="TextBox 20"/>
          <p:cNvSpPr txBox="1"/>
          <p:nvPr/>
        </p:nvSpPr>
        <p:spPr>
          <a:xfrm>
            <a:off x="9161808" y="6369075"/>
            <a:ext cx="1921239"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404040"/>
                </a:solidFill>
                <a:latin typeface="微软雅黑"/>
                <a:ea typeface="微软雅黑"/>
                <a:cs typeface="微软雅黑"/>
                <a:sym typeface="微软雅黑"/>
              </a:defRPr>
            </a:lvl1pPr>
          </a:lstStyle>
          <a:p>
            <a:r>
              <a:rPr>
                <a:latin typeface="+mn-ea"/>
                <a:ea typeface="+mn-ea"/>
              </a:rPr>
              <a:t>Management</a:t>
            </a:r>
          </a:p>
        </p:txBody>
      </p:sp>
      <p:pic>
        <p:nvPicPr>
          <p:cNvPr id="197" name="图片 10" descr="图片 10"/>
          <p:cNvPicPr>
            <a:picLocks noChangeAspect="1"/>
          </p:cNvPicPr>
          <p:nvPr/>
        </p:nvPicPr>
        <p:blipFill>
          <a:blip r:embed="rId2"/>
          <a:stretch>
            <a:fillRect/>
          </a:stretch>
        </p:blipFill>
        <p:spPr>
          <a:xfrm>
            <a:off x="776287" y="1335511"/>
            <a:ext cx="3318007" cy="2307146"/>
          </a:xfrm>
          <a:prstGeom prst="rect">
            <a:avLst/>
          </a:prstGeom>
          <a:ln w="12700">
            <a:miter lim="400000"/>
          </a:ln>
        </p:spPr>
      </p:pic>
      <p:pic>
        <p:nvPicPr>
          <p:cNvPr id="198" name="图片 11" descr="图片 11"/>
          <p:cNvPicPr>
            <a:picLocks noChangeAspect="1"/>
          </p:cNvPicPr>
          <p:nvPr/>
        </p:nvPicPr>
        <p:blipFill>
          <a:blip r:embed="rId3"/>
          <a:stretch>
            <a:fillRect/>
          </a:stretch>
        </p:blipFill>
        <p:spPr>
          <a:xfrm>
            <a:off x="4505823" y="1335511"/>
            <a:ext cx="3318007" cy="2307146"/>
          </a:xfrm>
          <a:prstGeom prst="rect">
            <a:avLst/>
          </a:prstGeom>
          <a:ln w="12700">
            <a:miter lim="400000"/>
          </a:ln>
        </p:spPr>
      </p:pic>
      <p:pic>
        <p:nvPicPr>
          <p:cNvPr id="199" name="图片 13" descr="图片 13"/>
          <p:cNvPicPr>
            <a:picLocks noChangeAspect="1"/>
          </p:cNvPicPr>
          <p:nvPr/>
        </p:nvPicPr>
        <p:blipFill>
          <a:blip r:embed="rId4"/>
          <a:stretch>
            <a:fillRect/>
          </a:stretch>
        </p:blipFill>
        <p:spPr>
          <a:xfrm>
            <a:off x="8324601" y="1335511"/>
            <a:ext cx="3467597" cy="2307146"/>
          </a:xfrm>
          <a:prstGeom prst="rect">
            <a:avLst/>
          </a:prstGeom>
          <a:ln w="12700">
            <a:miter lim="400000"/>
          </a:ln>
        </p:spPr>
      </p:pic>
      <p:pic>
        <p:nvPicPr>
          <p:cNvPr id="200" name="图片 15" descr="图片 15"/>
          <p:cNvPicPr>
            <a:picLocks noChangeAspect="1"/>
          </p:cNvPicPr>
          <p:nvPr/>
        </p:nvPicPr>
        <p:blipFill>
          <a:blip r:embed="rId5"/>
          <a:stretch>
            <a:fillRect/>
          </a:stretch>
        </p:blipFill>
        <p:spPr>
          <a:xfrm>
            <a:off x="776287" y="4174006"/>
            <a:ext cx="3318007" cy="2096137"/>
          </a:xfrm>
          <a:prstGeom prst="rect">
            <a:avLst/>
          </a:prstGeom>
          <a:ln w="12700">
            <a:miter lim="400000"/>
          </a:ln>
        </p:spPr>
      </p:pic>
      <p:pic>
        <p:nvPicPr>
          <p:cNvPr id="201" name="图片 17" descr="图片 17"/>
          <p:cNvPicPr>
            <a:picLocks noChangeAspect="1"/>
          </p:cNvPicPr>
          <p:nvPr/>
        </p:nvPicPr>
        <p:blipFill>
          <a:blip r:embed="rId6"/>
          <a:stretch>
            <a:fillRect/>
          </a:stretch>
        </p:blipFill>
        <p:spPr>
          <a:xfrm>
            <a:off x="4505823" y="4174006"/>
            <a:ext cx="3318008" cy="2096137"/>
          </a:xfrm>
          <a:prstGeom prst="rect">
            <a:avLst/>
          </a:prstGeom>
          <a:ln w="12700">
            <a:miter lim="400000"/>
          </a:ln>
        </p:spPr>
      </p:pic>
      <p:pic>
        <p:nvPicPr>
          <p:cNvPr id="202" name="图片 19" descr="图片 19"/>
          <p:cNvPicPr>
            <a:picLocks noChangeAspect="1"/>
          </p:cNvPicPr>
          <p:nvPr/>
        </p:nvPicPr>
        <p:blipFill>
          <a:blip r:embed="rId7"/>
          <a:stretch>
            <a:fillRect/>
          </a:stretch>
        </p:blipFill>
        <p:spPr>
          <a:xfrm>
            <a:off x="8324601" y="4200406"/>
            <a:ext cx="3467597" cy="2069737"/>
          </a:xfrm>
          <a:prstGeom prst="rect">
            <a:avLst/>
          </a:prstGeom>
          <a:ln w="12700">
            <a:miter lim="400000"/>
          </a:ln>
        </p:spPr>
      </p:pic>
      <p:sp>
        <p:nvSpPr>
          <p:cNvPr id="205"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The </a:t>
            </a:r>
            <a:r>
              <a:rPr dirty="0">
                <a:latin typeface="+mn-ea"/>
                <a:ea typeface="+mn-ea"/>
              </a:rPr>
              <a:t>Interface of Docking Station</a:t>
            </a:r>
            <a:r>
              <a:rPr lang="en-US" dirty="0">
                <a:latin typeface="+mn-ea"/>
                <a:ea typeface="+mn-ea"/>
              </a:rPr>
              <a:t> System</a:t>
            </a:r>
            <a:endParaRPr dirty="0">
              <a:latin typeface="+mn-ea"/>
              <a:ea typeface="+mn-ea"/>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图片 11" descr="图片 11"/>
          <p:cNvPicPr>
            <a:picLocks noChangeAspect="1"/>
          </p:cNvPicPr>
          <p:nvPr/>
        </p:nvPicPr>
        <p:blipFill>
          <a:blip r:embed="rId3"/>
          <a:stretch>
            <a:fillRect/>
          </a:stretch>
        </p:blipFill>
        <p:spPr>
          <a:xfrm>
            <a:off x="331788" y="521869"/>
            <a:ext cx="444501" cy="425451"/>
          </a:xfrm>
          <a:prstGeom prst="rect">
            <a:avLst/>
          </a:prstGeom>
          <a:ln w="12700">
            <a:miter lim="400000"/>
          </a:ln>
        </p:spPr>
      </p:pic>
      <p:sp>
        <p:nvSpPr>
          <p:cNvPr id="491" name="标题 1"/>
          <p:cNvSpPr txBox="1"/>
          <p:nvPr/>
        </p:nvSpPr>
        <p:spPr>
          <a:xfrm>
            <a:off x="857813" y="549337"/>
            <a:ext cx="7672386"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2400" b="1">
                <a:solidFill>
                  <a:srgbClr val="149FC1"/>
                </a:solidFill>
                <a:latin typeface="微软雅黑"/>
                <a:ea typeface="微软雅黑"/>
                <a:cs typeface="微软雅黑"/>
                <a:sym typeface="微软雅黑"/>
              </a:defRPr>
            </a:lvl1pPr>
          </a:lstStyle>
          <a:p>
            <a:r>
              <a:rPr lang="en-US" dirty="0">
                <a:latin typeface="+mn-ea"/>
                <a:ea typeface="+mn-ea"/>
              </a:rPr>
              <a:t>Solutions Recommended of Body Worn Cameras</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448" y="1196752"/>
            <a:ext cx="9289032" cy="5703034"/>
          </a:xfrm>
          <a:prstGeom prst="rect">
            <a:avLst/>
          </a:prstGeom>
        </p:spPr>
      </p:pic>
    </p:spTree>
    <p:extLst>
      <p:ext uri="{BB962C8B-B14F-4D97-AF65-F5344CB8AC3E}">
        <p14:creationId xmlns:p14="http://schemas.microsoft.com/office/powerpoint/2010/main" val="3297975352"/>
      </p:ext>
    </p:extLst>
  </p:cSld>
  <p:clrMapOvr>
    <a:masterClrMapping/>
  </p:clrMapOvr>
  <p:transition spd="med"/>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2490</TotalTime>
  <Words>2079</Words>
  <Application>Microsoft Office PowerPoint</Application>
  <PresentationFormat>Widescreen</PresentationFormat>
  <Paragraphs>342</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微软雅黑</vt:lpstr>
      <vt:lpstr>Arial</vt:lpstr>
      <vt:lpstr>Calibri</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Goldmsg</dc:creator>
  <cp:lastModifiedBy>Shaji NM</cp:lastModifiedBy>
  <cp:revision>156</cp:revision>
  <dcterms:modified xsi:type="dcterms:W3CDTF">2020-02-24T05:22:54Z</dcterms:modified>
</cp:coreProperties>
</file>